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1" r:id="rId1"/>
  </p:sldMasterIdLst>
  <p:notesMasterIdLst>
    <p:notesMasterId r:id="rId40"/>
  </p:notesMasterIdLst>
  <p:sldIdLst>
    <p:sldId id="256" r:id="rId2"/>
    <p:sldId id="257" r:id="rId3"/>
    <p:sldId id="260" r:id="rId4"/>
    <p:sldId id="280" r:id="rId5"/>
    <p:sldId id="292" r:id="rId6"/>
    <p:sldId id="261" r:id="rId7"/>
    <p:sldId id="274" r:id="rId8"/>
    <p:sldId id="275" r:id="rId9"/>
    <p:sldId id="272" r:id="rId10"/>
    <p:sldId id="277" r:id="rId11"/>
    <p:sldId id="276" r:id="rId12"/>
    <p:sldId id="289" r:id="rId13"/>
    <p:sldId id="293" r:id="rId14"/>
    <p:sldId id="278" r:id="rId15"/>
    <p:sldId id="279" r:id="rId16"/>
    <p:sldId id="287" r:id="rId17"/>
    <p:sldId id="288" r:id="rId18"/>
    <p:sldId id="262" r:id="rId19"/>
    <p:sldId id="263" r:id="rId20"/>
    <p:sldId id="267" r:id="rId21"/>
    <p:sldId id="264" r:id="rId22"/>
    <p:sldId id="281" r:id="rId23"/>
    <p:sldId id="271" r:id="rId24"/>
    <p:sldId id="291" r:id="rId25"/>
    <p:sldId id="290" r:id="rId26"/>
    <p:sldId id="296" r:id="rId27"/>
    <p:sldId id="265" r:id="rId28"/>
    <p:sldId id="273" r:id="rId29"/>
    <p:sldId id="282" r:id="rId30"/>
    <p:sldId id="284" r:id="rId31"/>
    <p:sldId id="285" r:id="rId32"/>
    <p:sldId id="286" r:id="rId33"/>
    <p:sldId id="283" r:id="rId34"/>
    <p:sldId id="269" r:id="rId35"/>
    <p:sldId id="294" r:id="rId36"/>
    <p:sldId id="268" r:id="rId37"/>
    <p:sldId id="270" r:id="rId38"/>
    <p:sldId id="295" r:id="rId3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3274" autoAdjust="0"/>
  </p:normalViewPr>
  <p:slideViewPr>
    <p:cSldViewPr snapToGrid="0">
      <p:cViewPr varScale="1">
        <p:scale>
          <a:sx n="81" d="100"/>
          <a:sy n="81" d="100"/>
        </p:scale>
        <p:origin x="1983"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jpg>
</file>

<file path=ppt/media/image12.jpg>
</file>

<file path=ppt/media/image13.png>
</file>

<file path=ppt/media/image14.png>
</file>

<file path=ppt/media/image2.gif>
</file>

<file path=ppt/media/image3.png>
</file>

<file path=ppt/media/image4.png>
</file>

<file path=ppt/media/image5.png>
</file>

<file path=ppt/media/image6.jp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C314E2-D2F1-4D58-AAAC-89A10D4273C9}" type="datetimeFigureOut">
              <a:rPr lang="de-DE" smtClean="0"/>
              <a:t>29.04.2018</a:t>
            </a:fld>
            <a:endParaRPr lang="de-DE"/>
          </a:p>
        </p:txBody>
      </p:sp>
      <p:sp>
        <p:nvSpPr>
          <p:cNvPr id="4" name="Folienbildplatzhalt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657B88-89D3-4E66-810D-F656115572C9}" type="slidenum">
              <a:rPr lang="de-DE" smtClean="0"/>
              <a:t>‹Nr.›</a:t>
            </a:fld>
            <a:endParaRPr lang="de-DE"/>
          </a:p>
        </p:txBody>
      </p:sp>
    </p:spTree>
    <p:extLst>
      <p:ext uri="{BB962C8B-B14F-4D97-AF65-F5344CB8AC3E}">
        <p14:creationId xmlns:p14="http://schemas.microsoft.com/office/powerpoint/2010/main" val="35554164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USB-B</a:t>
            </a:r>
          </a:p>
          <a:p>
            <a:r>
              <a:rPr lang="de-DE" dirty="0" err="1"/>
              <a:t>miniHDMI</a:t>
            </a:r>
            <a:endParaRPr lang="de-DE" dirty="0"/>
          </a:p>
          <a:p>
            <a:r>
              <a:rPr lang="de-DE" dirty="0"/>
              <a:t>CSI </a:t>
            </a:r>
            <a:r>
              <a:rPr lang="de-DE" dirty="0" err="1"/>
              <a:t>camera</a:t>
            </a:r>
            <a:r>
              <a:rPr lang="de-DE" dirty="0"/>
              <a:t> </a:t>
            </a:r>
            <a:r>
              <a:rPr lang="de-DE" dirty="0" err="1"/>
              <a:t>connector</a:t>
            </a:r>
            <a:endParaRPr lang="de-DE" dirty="0"/>
          </a:p>
          <a:p>
            <a:r>
              <a:rPr lang="de-DE" dirty="0"/>
              <a:t>40-pin GPIO Anschluss</a:t>
            </a:r>
          </a:p>
          <a:p>
            <a:r>
              <a:rPr lang="de-DE" dirty="0" err="1"/>
              <a:t>microSD</a:t>
            </a:r>
            <a:endParaRPr lang="de-DE" dirty="0"/>
          </a:p>
          <a:p>
            <a:r>
              <a:rPr lang="de-DE" dirty="0"/>
              <a:t>LAN</a:t>
            </a:r>
          </a:p>
          <a:p>
            <a:r>
              <a:rPr lang="de-DE" dirty="0"/>
              <a:t>USB</a:t>
            </a:r>
          </a:p>
          <a:p>
            <a:r>
              <a:rPr lang="de-DE" dirty="0"/>
              <a:t>AUX</a:t>
            </a:r>
          </a:p>
          <a:p>
            <a:endParaRPr lang="de-DE" dirty="0"/>
          </a:p>
        </p:txBody>
      </p:sp>
      <p:sp>
        <p:nvSpPr>
          <p:cNvPr id="4" name="Foliennummernplatzhalter 3"/>
          <p:cNvSpPr>
            <a:spLocks noGrp="1"/>
          </p:cNvSpPr>
          <p:nvPr>
            <p:ph type="sldNum" sz="quarter" idx="10"/>
          </p:nvPr>
        </p:nvSpPr>
        <p:spPr/>
        <p:txBody>
          <a:bodyPr/>
          <a:lstStyle/>
          <a:p>
            <a:fld id="{3A657B88-89D3-4E66-810D-F656115572C9}" type="slidenum">
              <a:rPr lang="de-DE" smtClean="0"/>
              <a:t>8</a:t>
            </a:fld>
            <a:endParaRPr lang="de-DE"/>
          </a:p>
        </p:txBody>
      </p:sp>
    </p:spTree>
    <p:extLst>
      <p:ext uri="{BB962C8B-B14F-4D97-AF65-F5344CB8AC3E}">
        <p14:creationId xmlns:p14="http://schemas.microsoft.com/office/powerpoint/2010/main" val="2045905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Getestet mit Raspbian stretch Version 2018-03-13 </a:t>
            </a:r>
          </a:p>
          <a:p>
            <a:r>
              <a:rPr lang="de-DE" dirty="0"/>
              <a:t>Standard-User: </a:t>
            </a:r>
            <a:r>
              <a:rPr lang="de-DE" dirty="0" err="1"/>
              <a:t>pi</a:t>
            </a:r>
            <a:r>
              <a:rPr lang="de-DE" dirty="0"/>
              <a:t> PW: </a:t>
            </a:r>
            <a:r>
              <a:rPr lang="de-DE" dirty="0" err="1"/>
              <a:t>raspberry</a:t>
            </a:r>
            <a:endParaRPr lang="de-DE" dirty="0"/>
          </a:p>
          <a:p>
            <a:endParaRPr lang="de-DE" dirty="0"/>
          </a:p>
          <a:p>
            <a:r>
              <a:rPr lang="de-DE" dirty="0"/>
              <a:t>Kamera-Treiber aktivieren (/</a:t>
            </a:r>
            <a:r>
              <a:rPr lang="de-DE" dirty="0" err="1"/>
              <a:t>dev</a:t>
            </a:r>
            <a:r>
              <a:rPr lang="de-DE" dirty="0"/>
              <a:t>/video0 erstellen)	(https://www.datenreise.de/raspberry-pi-ueberwachungskamera-livestream/, 20.04.18)</a:t>
            </a:r>
          </a:p>
          <a:p>
            <a:r>
              <a:rPr lang="de-DE" dirty="0"/>
              <a:t>	</a:t>
            </a:r>
            <a:r>
              <a:rPr lang="de-DE" dirty="0" err="1"/>
              <a:t>sudo</a:t>
            </a:r>
            <a:r>
              <a:rPr lang="de-DE" dirty="0"/>
              <a:t> </a:t>
            </a:r>
            <a:r>
              <a:rPr lang="de-DE" dirty="0" err="1"/>
              <a:t>modprobe</a:t>
            </a:r>
            <a:r>
              <a:rPr lang="de-DE" dirty="0"/>
              <a:t> v4l2_common</a:t>
            </a:r>
          </a:p>
          <a:p>
            <a:r>
              <a:rPr lang="de-DE" dirty="0"/>
              <a:t>	</a:t>
            </a:r>
            <a:r>
              <a:rPr lang="de-DE" dirty="0" err="1"/>
              <a:t>sudo</a:t>
            </a:r>
            <a:r>
              <a:rPr lang="de-DE" dirty="0"/>
              <a:t> </a:t>
            </a:r>
            <a:r>
              <a:rPr lang="de-DE" dirty="0" err="1"/>
              <a:t>modprobe</a:t>
            </a:r>
            <a:r>
              <a:rPr lang="de-DE" dirty="0"/>
              <a:t> bcm2835-v4l2</a:t>
            </a:r>
          </a:p>
          <a:p>
            <a:r>
              <a:rPr lang="de-DE" dirty="0"/>
              <a:t>	echo "v4l2_common" | </a:t>
            </a:r>
            <a:r>
              <a:rPr lang="de-DE" dirty="0" err="1"/>
              <a:t>sudo</a:t>
            </a:r>
            <a:r>
              <a:rPr lang="de-DE" dirty="0"/>
              <a:t> </a:t>
            </a:r>
            <a:r>
              <a:rPr lang="de-DE" dirty="0" err="1"/>
              <a:t>tee</a:t>
            </a:r>
            <a:r>
              <a:rPr lang="de-DE" dirty="0"/>
              <a:t> -a /</a:t>
            </a:r>
            <a:r>
              <a:rPr lang="de-DE" dirty="0" err="1"/>
              <a:t>etc</a:t>
            </a:r>
            <a:r>
              <a:rPr lang="de-DE" dirty="0"/>
              <a:t>/</a:t>
            </a:r>
            <a:r>
              <a:rPr lang="de-DE" dirty="0" err="1"/>
              <a:t>modules</a:t>
            </a:r>
            <a:endParaRPr lang="de-DE" dirty="0"/>
          </a:p>
          <a:p>
            <a:r>
              <a:rPr lang="de-DE" dirty="0"/>
              <a:t>	</a:t>
            </a:r>
            <a:r>
              <a:rPr lang="es-ES" dirty="0"/>
              <a:t>echo "bcm2835-v4l2" | sudo tee -a /etc/modules</a:t>
            </a:r>
            <a:endParaRPr lang="de-DE" dirty="0"/>
          </a:p>
          <a:p>
            <a:endParaRPr lang="de-DE" dirty="0"/>
          </a:p>
          <a:p>
            <a:r>
              <a:rPr lang="de-DE" dirty="0"/>
              <a:t>Motion-Installation (https://willy-tech.de/motion-fur-den-raspberry-pi/, 20.04.18)</a:t>
            </a:r>
          </a:p>
          <a:p>
            <a:r>
              <a:rPr lang="de-DE" dirty="0"/>
              <a:t>	</a:t>
            </a:r>
            <a:r>
              <a:rPr lang="de-DE" dirty="0" err="1"/>
              <a:t>sudo</a:t>
            </a:r>
            <a:r>
              <a:rPr lang="de-DE" dirty="0"/>
              <a:t> </a:t>
            </a:r>
            <a:r>
              <a:rPr lang="de-DE" dirty="0" err="1"/>
              <a:t>apt-get</a:t>
            </a:r>
            <a:r>
              <a:rPr lang="de-DE" dirty="0"/>
              <a:t> update</a:t>
            </a:r>
          </a:p>
          <a:p>
            <a:r>
              <a:rPr lang="de-DE" dirty="0"/>
              <a:t>	</a:t>
            </a:r>
            <a:r>
              <a:rPr lang="de-DE" dirty="0" err="1"/>
              <a:t>sudo</a:t>
            </a:r>
            <a:r>
              <a:rPr lang="de-DE" dirty="0"/>
              <a:t> </a:t>
            </a:r>
            <a:r>
              <a:rPr lang="de-DE" dirty="0" err="1"/>
              <a:t>apt-get</a:t>
            </a:r>
            <a:r>
              <a:rPr lang="de-DE" dirty="0"/>
              <a:t> </a:t>
            </a:r>
            <a:r>
              <a:rPr lang="de-DE" dirty="0" err="1"/>
              <a:t>install</a:t>
            </a:r>
            <a:r>
              <a:rPr lang="de-DE" dirty="0"/>
              <a:t> </a:t>
            </a:r>
            <a:r>
              <a:rPr lang="de-DE" dirty="0" err="1"/>
              <a:t>motion</a:t>
            </a:r>
            <a:endParaRPr lang="de-DE" dirty="0"/>
          </a:p>
          <a:p>
            <a:r>
              <a:rPr lang="de-DE" dirty="0"/>
              <a:t>	cd /</a:t>
            </a:r>
            <a:r>
              <a:rPr lang="de-DE" dirty="0" err="1"/>
              <a:t>etc</a:t>
            </a:r>
            <a:r>
              <a:rPr lang="de-DE" dirty="0"/>
              <a:t>/</a:t>
            </a:r>
            <a:r>
              <a:rPr lang="de-DE" dirty="0" err="1"/>
              <a:t>motion</a:t>
            </a:r>
            <a:r>
              <a:rPr lang="de-DE" dirty="0"/>
              <a:t>/</a:t>
            </a:r>
          </a:p>
          <a:p>
            <a:r>
              <a:rPr lang="de-DE" dirty="0"/>
              <a:t>	</a:t>
            </a:r>
            <a:r>
              <a:rPr lang="de-DE" dirty="0" err="1"/>
              <a:t>sudo</a:t>
            </a:r>
            <a:r>
              <a:rPr lang="de-DE" dirty="0"/>
              <a:t> </a:t>
            </a:r>
            <a:r>
              <a:rPr lang="de-DE" dirty="0" err="1"/>
              <a:t>nano</a:t>
            </a:r>
            <a:r>
              <a:rPr lang="de-DE" dirty="0"/>
              <a:t> </a:t>
            </a:r>
            <a:r>
              <a:rPr lang="de-DE" dirty="0" err="1"/>
              <a:t>motion.conf</a:t>
            </a:r>
            <a:endParaRPr lang="de-DE" dirty="0"/>
          </a:p>
          <a:p>
            <a:r>
              <a:rPr lang="de-DE" dirty="0"/>
              <a:t>		</a:t>
            </a:r>
            <a:r>
              <a:rPr lang="de-DE" b="1" dirty="0" err="1"/>
              <a:t>daemon</a:t>
            </a:r>
            <a:r>
              <a:rPr lang="de-DE" dirty="0"/>
              <a:t> – von off auf on</a:t>
            </a:r>
          </a:p>
          <a:p>
            <a:r>
              <a:rPr lang="de-DE" dirty="0"/>
              <a:t>		Ganz unten: </a:t>
            </a:r>
          </a:p>
          <a:p>
            <a:r>
              <a:rPr lang="de-DE" dirty="0"/>
              <a:t>		</a:t>
            </a:r>
            <a:r>
              <a:rPr lang="de-DE" b="1" dirty="0" err="1">
                <a:effectLst/>
              </a:rPr>
              <a:t>stream_localhost</a:t>
            </a:r>
            <a:r>
              <a:rPr lang="de-DE" dirty="0">
                <a:effectLst/>
              </a:rPr>
              <a:t> – von on auf off setzen</a:t>
            </a:r>
            <a:endParaRPr lang="de-DE" dirty="0"/>
          </a:p>
          <a:p>
            <a:r>
              <a:rPr lang="de-DE" dirty="0"/>
              <a:t>	</a:t>
            </a:r>
            <a:r>
              <a:rPr lang="de-DE" dirty="0" err="1"/>
              <a:t>sudo</a:t>
            </a:r>
            <a:r>
              <a:rPr lang="de-DE" dirty="0"/>
              <a:t> </a:t>
            </a:r>
            <a:r>
              <a:rPr lang="de-DE" dirty="0" err="1"/>
              <a:t>motion</a:t>
            </a:r>
            <a:r>
              <a:rPr lang="de-DE" dirty="0"/>
              <a:t> </a:t>
            </a:r>
            <a:r>
              <a:rPr lang="de-DE" dirty="0" err="1"/>
              <a:t>start</a:t>
            </a:r>
            <a:endParaRPr lang="de-DE" dirty="0"/>
          </a:p>
          <a:p>
            <a:endParaRPr lang="de-DE" dirty="0"/>
          </a:p>
          <a:p>
            <a:r>
              <a:rPr lang="de-DE" dirty="0"/>
              <a:t>Erreichbar unter IP-Adresse:8081</a:t>
            </a:r>
          </a:p>
        </p:txBody>
      </p:sp>
      <p:sp>
        <p:nvSpPr>
          <p:cNvPr id="4" name="Foliennummernplatzhalter 3"/>
          <p:cNvSpPr>
            <a:spLocks noGrp="1"/>
          </p:cNvSpPr>
          <p:nvPr>
            <p:ph type="sldNum" sz="quarter" idx="10"/>
          </p:nvPr>
        </p:nvSpPr>
        <p:spPr/>
        <p:txBody>
          <a:bodyPr/>
          <a:lstStyle/>
          <a:p>
            <a:fld id="{3A657B88-89D3-4E66-810D-F656115572C9}" type="slidenum">
              <a:rPr lang="de-DE" smtClean="0"/>
              <a:t>15</a:t>
            </a:fld>
            <a:endParaRPr lang="de-DE"/>
          </a:p>
        </p:txBody>
      </p:sp>
    </p:spTree>
    <p:extLst>
      <p:ext uri="{BB962C8B-B14F-4D97-AF65-F5344CB8AC3E}">
        <p14:creationId xmlns:p14="http://schemas.microsoft.com/office/powerpoint/2010/main" val="1747869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Unix-Zeilenumbruch!!!!!</a:t>
            </a:r>
          </a:p>
          <a:p>
            <a:r>
              <a:rPr lang="de-DE" dirty="0"/>
              <a:t>Beide Dateien vor erstem Boot auf SD-Karte kopieren. Nach wenigen Minuten ist der </a:t>
            </a:r>
            <a:r>
              <a:rPr lang="de-DE" dirty="0" err="1"/>
              <a:t>Raspi</a:t>
            </a:r>
            <a:r>
              <a:rPr lang="de-DE" dirty="0"/>
              <a:t> über die gewählte IP-Adresse erreichbar.</a:t>
            </a:r>
          </a:p>
        </p:txBody>
      </p:sp>
      <p:sp>
        <p:nvSpPr>
          <p:cNvPr id="4" name="Foliennummernplatzhalter 3"/>
          <p:cNvSpPr>
            <a:spLocks noGrp="1"/>
          </p:cNvSpPr>
          <p:nvPr>
            <p:ph type="sldNum" sz="quarter" idx="10"/>
          </p:nvPr>
        </p:nvSpPr>
        <p:spPr/>
        <p:txBody>
          <a:bodyPr/>
          <a:lstStyle/>
          <a:p>
            <a:fld id="{3A657B88-89D3-4E66-810D-F656115572C9}" type="slidenum">
              <a:rPr lang="de-DE" smtClean="0"/>
              <a:t>16</a:t>
            </a:fld>
            <a:endParaRPr lang="de-DE"/>
          </a:p>
        </p:txBody>
      </p:sp>
    </p:spTree>
    <p:extLst>
      <p:ext uri="{BB962C8B-B14F-4D97-AF65-F5344CB8AC3E}">
        <p14:creationId xmlns:p14="http://schemas.microsoft.com/office/powerpoint/2010/main" val="3295482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A657B88-89D3-4E66-810D-F656115572C9}" type="slidenum">
              <a:rPr lang="de-DE" smtClean="0"/>
              <a:t>17</a:t>
            </a:fld>
            <a:endParaRPr lang="de-DE"/>
          </a:p>
        </p:txBody>
      </p:sp>
    </p:spTree>
    <p:extLst>
      <p:ext uri="{BB962C8B-B14F-4D97-AF65-F5344CB8AC3E}">
        <p14:creationId xmlns:p14="http://schemas.microsoft.com/office/powerpoint/2010/main" val="24860218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dirty="0"/>
              <a:t>Berechnung, wie viele LEDs an welchem Anschluss (3,3V oder 5V)</a:t>
            </a:r>
          </a:p>
          <a:p>
            <a:endParaRPr lang="de-DE" b="0" dirty="0"/>
          </a:p>
          <a:p>
            <a:r>
              <a:rPr lang="de-DE" b="0" dirty="0"/>
              <a:t>1LED – 1,35V</a:t>
            </a:r>
          </a:p>
          <a:p>
            <a:r>
              <a:rPr lang="de-DE" b="0" dirty="0"/>
              <a:t>2LEDs – 2,7V</a:t>
            </a:r>
          </a:p>
          <a:p>
            <a:r>
              <a:rPr lang="de-DE" b="0" dirty="0"/>
              <a:t>3LEDs – 4,05V</a:t>
            </a:r>
          </a:p>
          <a:p>
            <a:endParaRPr lang="de-DE" b="0" dirty="0"/>
          </a:p>
          <a:p>
            <a:r>
              <a:rPr lang="de-DE" b="0" dirty="0"/>
              <a:t>+ steuerbar (GPIO) ist später 3,3V</a:t>
            </a:r>
          </a:p>
          <a:p>
            <a:r>
              <a:rPr lang="de-DE" b="0" dirty="0"/>
              <a:t>+ 6,2 Ohm Widerstand existiert</a:t>
            </a:r>
          </a:p>
          <a:p>
            <a:pPr marL="171450" indent="-171450">
              <a:buFont typeface="Wingdings" panose="05000000000000000000" pitchFamily="2" charset="2"/>
              <a:buChar char="à"/>
            </a:pPr>
            <a:r>
              <a:rPr lang="de-DE" b="0" dirty="0">
                <a:sym typeface="Wingdings" panose="05000000000000000000" pitchFamily="2" charset="2"/>
              </a:rPr>
              <a:t>2 LEDs bei 3,3V</a:t>
            </a:r>
          </a:p>
          <a:p>
            <a:pPr marL="171450" indent="-171450">
              <a:buFont typeface="Wingdings" panose="05000000000000000000" pitchFamily="2" charset="2"/>
              <a:buChar char="à"/>
            </a:pPr>
            <a:endParaRPr lang="de-DE" b="0" dirty="0">
              <a:sym typeface="Wingdings" panose="05000000000000000000" pitchFamily="2" charset="2"/>
            </a:endParaRPr>
          </a:p>
          <a:p>
            <a:pPr marL="0" indent="0">
              <a:buFont typeface="Wingdings" panose="05000000000000000000" pitchFamily="2" charset="2"/>
              <a:buNone/>
            </a:pPr>
            <a:r>
              <a:rPr lang="de-DE" b="0" dirty="0"/>
              <a:t>Sollten für optimalen Kontakt gelötet werden.</a:t>
            </a:r>
          </a:p>
          <a:p>
            <a:pPr marL="0" indent="0">
              <a:buFont typeface="Wingdings" panose="05000000000000000000" pitchFamily="2" charset="2"/>
              <a:buNone/>
            </a:pPr>
            <a:endParaRPr lang="de-DE" b="0" dirty="0"/>
          </a:p>
          <a:p>
            <a:pPr marL="0" indent="0">
              <a:buFont typeface="Wingdings" panose="05000000000000000000" pitchFamily="2" charset="2"/>
              <a:buNone/>
            </a:pPr>
            <a:r>
              <a:rPr lang="de-DE" b="1" dirty="0"/>
              <a:t>Verwendete LEDs: </a:t>
            </a:r>
            <a:endParaRPr lang="da-DK" b="1" dirty="0"/>
          </a:p>
          <a:p>
            <a:pPr marL="0" indent="0">
              <a:buFont typeface="Wingdings" panose="05000000000000000000" pitchFamily="2" charset="2"/>
              <a:buNone/>
            </a:pPr>
            <a:r>
              <a:rPr lang="da-DK" b="0" dirty="0"/>
              <a:t>10er Set für 1,99€</a:t>
            </a:r>
          </a:p>
          <a:p>
            <a:pPr marL="0" indent="0">
              <a:buFont typeface="Wingdings" panose="05000000000000000000" pitchFamily="2" charset="2"/>
              <a:buNone/>
            </a:pPr>
            <a:r>
              <a:rPr lang="da-DK" b="0" dirty="0"/>
              <a:t>LED-Sortiment 870 nm, 925 nm 5 mm radial bedrahtet Kemo S081</a:t>
            </a:r>
          </a:p>
          <a:p>
            <a:pPr marL="0" indent="0">
              <a:buFont typeface="Wingdings" panose="05000000000000000000" pitchFamily="2" charset="2"/>
              <a:buNone/>
            </a:pPr>
            <a:r>
              <a:rPr lang="da-DK" b="0" dirty="0"/>
              <a:t>https://www.conrad.de/de/led-sortiment-870-nm-925-nm-5-mm-radial-bedrahtet-kemo-s081-183338.html</a:t>
            </a:r>
          </a:p>
          <a:p>
            <a:pPr marL="0" indent="0">
              <a:buFont typeface="Wingdings" panose="05000000000000000000" pitchFamily="2" charset="2"/>
              <a:buNone/>
            </a:pPr>
            <a:endParaRPr lang="da-DK" b="0" dirty="0"/>
          </a:p>
          <a:p>
            <a:pPr marL="0" indent="0">
              <a:buFont typeface="Wingdings" panose="05000000000000000000" pitchFamily="2" charset="2"/>
              <a:buNone/>
            </a:pPr>
            <a:endParaRPr lang="de-DE" b="0" dirty="0"/>
          </a:p>
        </p:txBody>
      </p:sp>
      <p:sp>
        <p:nvSpPr>
          <p:cNvPr id="4" name="Foliennummernplatzhalter 3"/>
          <p:cNvSpPr>
            <a:spLocks noGrp="1"/>
          </p:cNvSpPr>
          <p:nvPr>
            <p:ph type="sldNum" sz="quarter" idx="10"/>
          </p:nvPr>
        </p:nvSpPr>
        <p:spPr/>
        <p:txBody>
          <a:bodyPr/>
          <a:lstStyle/>
          <a:p>
            <a:fld id="{3A657B88-89D3-4E66-810D-F656115572C9}" type="slidenum">
              <a:rPr lang="de-DE" smtClean="0"/>
              <a:t>24</a:t>
            </a:fld>
            <a:endParaRPr lang="de-DE"/>
          </a:p>
        </p:txBody>
      </p:sp>
    </p:spTree>
    <p:extLst>
      <p:ext uri="{BB962C8B-B14F-4D97-AF65-F5344CB8AC3E}">
        <p14:creationId xmlns:p14="http://schemas.microsoft.com/office/powerpoint/2010/main" val="2159504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 LEDs und den Widerstand mit Heißkleber auf der Platte fixieren. Wenn die Enden stabil genug sind und nach oben gebogen werden, können einfache Steckverbindungen verwendet werden. Dabei ist die flache Seite der LEDs mit </a:t>
            </a:r>
            <a:r>
              <a:rPr lang="de-DE" b="1" dirty="0"/>
              <a:t>GND</a:t>
            </a:r>
            <a:r>
              <a:rPr lang="de-DE" dirty="0"/>
              <a:t> zu verbinden die runde Seite mit </a:t>
            </a:r>
            <a:r>
              <a:rPr lang="de-DE" b="1" dirty="0"/>
              <a:t>3,3V</a:t>
            </a:r>
            <a:r>
              <a:rPr lang="de-DE" b="0" dirty="0"/>
              <a:t>.</a:t>
            </a:r>
            <a:endParaRPr lang="de-DE" b="1" dirty="0"/>
          </a:p>
        </p:txBody>
      </p:sp>
      <p:sp>
        <p:nvSpPr>
          <p:cNvPr id="4" name="Foliennummernplatzhalter 3"/>
          <p:cNvSpPr>
            <a:spLocks noGrp="1"/>
          </p:cNvSpPr>
          <p:nvPr>
            <p:ph type="sldNum" sz="quarter" idx="10"/>
          </p:nvPr>
        </p:nvSpPr>
        <p:spPr/>
        <p:txBody>
          <a:bodyPr/>
          <a:lstStyle/>
          <a:p>
            <a:fld id="{3A657B88-89D3-4E66-810D-F656115572C9}" type="slidenum">
              <a:rPr lang="de-DE" smtClean="0"/>
              <a:t>25</a:t>
            </a:fld>
            <a:endParaRPr lang="de-DE"/>
          </a:p>
        </p:txBody>
      </p:sp>
    </p:spTree>
    <p:extLst>
      <p:ext uri="{BB962C8B-B14F-4D97-AF65-F5344CB8AC3E}">
        <p14:creationId xmlns:p14="http://schemas.microsoft.com/office/powerpoint/2010/main" val="31638013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a:effectLst/>
              </a:defRPr>
            </a:lvl1pPr>
          </a:lstStyle>
          <a:p>
            <a:r>
              <a:rPr lang="de-DE"/>
              <a:t>Mastertitelformat bearbeiten</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dirty="0"/>
          </a:p>
        </p:txBody>
      </p:sp>
      <p:sp>
        <p:nvSpPr>
          <p:cNvPr id="4" name="Date Placeholder 3"/>
          <p:cNvSpPr>
            <a:spLocks noGrp="1"/>
          </p:cNvSpPr>
          <p:nvPr>
            <p:ph type="dt" sz="half" idx="10"/>
          </p:nvPr>
        </p:nvSpPr>
        <p:spPr>
          <a:xfrm>
            <a:off x="7325773" y="6117336"/>
            <a:ext cx="857473" cy="365125"/>
          </a:xfrm>
        </p:spPr>
        <p:txBody>
          <a:bodyPr/>
          <a:lstStyle/>
          <a:p>
            <a:fld id="{48A87A34-81AB-432B-8DAE-1953F412C126}" type="datetimeFigureOut">
              <a:rPr lang="en-US" smtClean="0"/>
              <a:t>4/29/2018</a:t>
            </a:fld>
            <a:endParaRPr lang="en-US" dirty="0"/>
          </a:p>
        </p:txBody>
      </p:sp>
      <p:sp>
        <p:nvSpPr>
          <p:cNvPr id="5" name="Footer Placeholder 4"/>
          <p:cNvSpPr>
            <a:spLocks noGrp="1"/>
          </p:cNvSpPr>
          <p:nvPr>
            <p:ph type="ftr" sz="quarter" idx="11"/>
          </p:nvPr>
        </p:nvSpPr>
        <p:spPr>
          <a:xfrm>
            <a:off x="3623733" y="6117336"/>
            <a:ext cx="3609438" cy="365125"/>
          </a:xfrm>
        </p:spPr>
        <p:txBody>
          <a:bodyPr/>
          <a:lstStyle/>
          <a:p>
            <a:endParaRPr lang="en-US" dirty="0"/>
          </a:p>
        </p:txBody>
      </p:sp>
      <p:sp>
        <p:nvSpPr>
          <p:cNvPr id="6" name="Slide Number Placeholder 5"/>
          <p:cNvSpPr>
            <a:spLocks noGrp="1"/>
          </p:cNvSpPr>
          <p:nvPr>
            <p:ph type="sldNum" sz="quarter" idx="12"/>
          </p:nvPr>
        </p:nvSpPr>
        <p:spPr>
          <a:xfrm>
            <a:off x="8275320" y="6117336"/>
            <a:ext cx="411480" cy="365125"/>
          </a:xfrm>
        </p:spPr>
        <p:txBody>
          <a:bodyPr/>
          <a:lstStyle/>
          <a:p>
            <a:fld id="{6D22F896-40B5-4ADD-8801-0D06FADFA095}" type="slidenum">
              <a:rPr lang="en-US" smtClean="0"/>
              <a:t>‹Nr.›</a:t>
            </a:fld>
            <a:endParaRPr lang="en-US" dirty="0"/>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Tree>
    <p:extLst>
      <p:ext uri="{BB962C8B-B14F-4D97-AF65-F5344CB8AC3E}">
        <p14:creationId xmlns:p14="http://schemas.microsoft.com/office/powerpoint/2010/main" val="30329044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de-DE"/>
              <a:t>Mastertitelformat bearbeiten</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48A87A34-81AB-432B-8DAE-1953F412C126}" type="datetimeFigureOut">
              <a:rPr lang="en-US" smtClean="0"/>
              <a:pPr/>
              <a:t>4/29/2018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2207259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de-DE"/>
              <a:t>Mastertitelformat bearbeiten</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20054271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8580698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de-DE"/>
              <a:t>Mastertitelformat bearbeiten</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17298068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Namenskarte für Zitat">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de-DE"/>
              <a:t>Mastertextformat bearbeiten</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30959759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hr oder Falsch">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de-DE"/>
              <a:t>Mastertitelformat bearbeiten</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de-DE"/>
              <a:t>Mastertextformat bearbeiten</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16434591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9283092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946778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981200"/>
          </a:xfrm>
        </p:spPr>
        <p:txBody>
          <a:bodyPr/>
          <a:lstStyle/>
          <a:p>
            <a:r>
              <a:rPr lang="de-DE"/>
              <a:t>Mastertitelformat bearbeiten</a:t>
            </a:r>
            <a:endParaRPr lang="en-US" dirty="0"/>
          </a:p>
        </p:txBody>
      </p:sp>
      <p:sp>
        <p:nvSpPr>
          <p:cNvPr id="3" name="Content Placeholder 2"/>
          <p:cNvSpPr>
            <a:spLocks noGrp="1"/>
          </p:cNvSpPr>
          <p:nvPr>
            <p:ph idx="1"/>
          </p:nvPr>
        </p:nvSpPr>
        <p:spPr>
          <a:xfrm>
            <a:off x="982133" y="2667000"/>
            <a:ext cx="7704667" cy="3332816"/>
          </a:xfrm>
        </p:spPr>
        <p:txBody>
          <a:bodyPr anchor="ct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a:xfrm>
            <a:off x="7344329" y="6108173"/>
            <a:ext cx="857473" cy="365125"/>
          </a:xfrm>
        </p:spPr>
        <p:txBody>
          <a:bodyPr/>
          <a:lstStyle/>
          <a:p>
            <a:fld id="{48A87A34-81AB-432B-8DAE-1953F412C126}" type="datetimeFigureOut">
              <a:rPr lang="en-US" smtClean="0"/>
              <a:t>4/29/2018</a:t>
            </a:fld>
            <a:endParaRPr lang="en-US" dirty="0"/>
          </a:p>
        </p:txBody>
      </p:sp>
      <p:sp>
        <p:nvSpPr>
          <p:cNvPr id="5" name="Footer Placeholder 4"/>
          <p:cNvSpPr>
            <a:spLocks noGrp="1"/>
          </p:cNvSpPr>
          <p:nvPr>
            <p:ph type="ftr" sz="quarter" idx="11"/>
          </p:nvPr>
        </p:nvSpPr>
        <p:spPr>
          <a:xfrm>
            <a:off x="1972647" y="6108173"/>
            <a:ext cx="5314517" cy="365125"/>
          </a:xfrm>
        </p:spPr>
        <p:txBody>
          <a:bodyPr/>
          <a:lstStyle/>
          <a:p>
            <a:endParaRPr lang="en-US" dirty="0"/>
          </a:p>
        </p:txBody>
      </p:sp>
      <p:sp>
        <p:nvSpPr>
          <p:cNvPr id="6" name="Slide Number Placeholder 5"/>
          <p:cNvSpPr>
            <a:spLocks noGrp="1"/>
          </p:cNvSpPr>
          <p:nvPr>
            <p:ph type="sldNum" sz="quarter" idx="12"/>
          </p:nvPr>
        </p:nvSpPr>
        <p:spPr>
          <a:xfrm>
            <a:off x="8258967" y="6108173"/>
            <a:ext cx="427833" cy="365125"/>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159391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de-DE"/>
              <a:t>Mastertitelformat bearbeiten</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t>4/29/2018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273317" y="6116070"/>
            <a:ext cx="413483" cy="365125"/>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179246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de-DE"/>
              <a:t>Mastertitelformat bearbeiten</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091909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a:t>Mastertitelformat bearbeiten</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4/29/2018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631297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4/29/2018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856521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4/29/2018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671019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de-DE"/>
              <a:t>Mastertitelformat bearbeiten</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48A87A34-81AB-432B-8DAE-1953F412C126}" type="datetimeFigureOut">
              <a:rPr lang="en-US" smtClean="0"/>
              <a:t>4/29/2018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646351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de-DE"/>
              <a:t>Mastertitelformat bearbeiten</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48A87A34-81AB-432B-8DAE-1953F412C126}" type="datetimeFigureOut">
              <a:rPr lang="en-US" smtClean="0"/>
              <a:t>4/29/2018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606032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A87A34-81AB-432B-8DAE-1953F412C126}" type="datetimeFigureOut">
              <a:rPr lang="en-US" smtClean="0"/>
              <a:pPr/>
              <a:t>4/29/2018</a:t>
            </a:fld>
            <a:endParaRPr lang="en-US" dirty="0"/>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2450828842"/>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computerhilfen.de/info/raspberry-pi-gpio-anschluss-belegung-der-pins.html" TargetMode="External"/><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hyperlink" Target="https://www.conrad.de/de/ir-emitter-940-nm-50-3-mm-radial-bedrahtet-kingbright-l-934f3c-154394.html"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www.computerhilfen.de/info/raspberry-pi-gpio-anschluss-belegung-der-pins.html" TargetMode="External"/><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hyperlink" Target="https://www.conrad.de/de/ir-emitter-940-nm-50-3-mm-radial-bedrahtet-kingbright-l-934f3c-154394.html"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raspi.tv/2018/how-much-power-does-raspberry-pi-3b-use-power-measurements"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D726D3-8430-4058-AFA0-4FAA51002929}"/>
              </a:ext>
            </a:extLst>
          </p:cNvPr>
          <p:cNvSpPr>
            <a:spLocks noGrp="1"/>
          </p:cNvSpPr>
          <p:nvPr>
            <p:ph type="ctrTitle"/>
          </p:nvPr>
        </p:nvSpPr>
        <p:spPr/>
        <p:txBody>
          <a:bodyPr/>
          <a:lstStyle/>
          <a:p>
            <a:r>
              <a:rPr lang="de-DE" dirty="0"/>
              <a:t>Nachtsicht-IP-Kamera</a:t>
            </a:r>
          </a:p>
        </p:txBody>
      </p:sp>
      <p:sp>
        <p:nvSpPr>
          <p:cNvPr id="3" name="Untertitel 2">
            <a:extLst>
              <a:ext uri="{FF2B5EF4-FFF2-40B4-BE49-F238E27FC236}">
                <a16:creationId xmlns:a16="http://schemas.microsoft.com/office/drawing/2014/main" id="{0894F6A4-3ACB-4BD2-86D6-BC8965DEAAA4}"/>
              </a:ext>
            </a:extLst>
          </p:cNvPr>
          <p:cNvSpPr>
            <a:spLocks noGrp="1"/>
          </p:cNvSpPr>
          <p:nvPr>
            <p:ph type="subTitle" idx="1"/>
          </p:nvPr>
        </p:nvSpPr>
        <p:spPr/>
        <p:txBody>
          <a:bodyPr/>
          <a:lstStyle/>
          <a:p>
            <a:r>
              <a:rPr lang="de-DE" dirty="0"/>
              <a:t>mit dem Raspberry PI und der </a:t>
            </a:r>
            <a:r>
              <a:rPr lang="de-DE" dirty="0" err="1"/>
              <a:t>NoIR</a:t>
            </a:r>
            <a:r>
              <a:rPr lang="de-DE" dirty="0"/>
              <a:t> </a:t>
            </a:r>
            <a:r>
              <a:rPr lang="de-DE" dirty="0" err="1"/>
              <a:t>Camera</a:t>
            </a:r>
            <a:endParaRPr lang="de-DE" dirty="0"/>
          </a:p>
        </p:txBody>
      </p:sp>
      <p:pic>
        <p:nvPicPr>
          <p:cNvPr id="4" name="Grafik 3" descr="Ein Bild, das Gebäude, draußen, Baum enthält.&#10;&#10;Mit sehr hoher Zuverlässigkeit generierte Beschreibung">
            <a:extLst>
              <a:ext uri="{FF2B5EF4-FFF2-40B4-BE49-F238E27FC236}">
                <a16:creationId xmlns:a16="http://schemas.microsoft.com/office/drawing/2014/main" id="{6B2C5779-70CC-49C6-8B4C-FA066A728D11}"/>
              </a:ext>
            </a:extLst>
          </p:cNvPr>
          <p:cNvPicPr>
            <a:picLocks noChangeAspect="1"/>
          </p:cNvPicPr>
          <p:nvPr/>
        </p:nvPicPr>
        <p:blipFill>
          <a:blip r:embed="rId2"/>
          <a:stretch>
            <a:fillRect/>
          </a:stretch>
        </p:blipFill>
        <p:spPr>
          <a:xfrm>
            <a:off x="2662514" y="339853"/>
            <a:ext cx="5436413" cy="3089147"/>
          </a:xfrm>
          <a:prstGeom prst="rect">
            <a:avLst/>
          </a:prstGeom>
        </p:spPr>
      </p:pic>
    </p:spTree>
    <p:extLst>
      <p:ext uri="{BB962C8B-B14F-4D97-AF65-F5344CB8AC3E}">
        <p14:creationId xmlns:p14="http://schemas.microsoft.com/office/powerpoint/2010/main" val="3080601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0D5AC6-7D2C-41F7-9F55-7EBDB7E31C58}"/>
              </a:ext>
            </a:extLst>
          </p:cNvPr>
          <p:cNvSpPr>
            <a:spLocks noGrp="1"/>
          </p:cNvSpPr>
          <p:nvPr>
            <p:ph type="title"/>
          </p:nvPr>
        </p:nvSpPr>
        <p:spPr/>
        <p:txBody>
          <a:bodyPr/>
          <a:lstStyle/>
          <a:p>
            <a:r>
              <a:rPr lang="de-DE" dirty="0"/>
              <a:t>Kamera</a:t>
            </a:r>
          </a:p>
        </p:txBody>
      </p:sp>
      <p:sp>
        <p:nvSpPr>
          <p:cNvPr id="3" name="Inhaltsplatzhalter 2">
            <a:extLst>
              <a:ext uri="{FF2B5EF4-FFF2-40B4-BE49-F238E27FC236}">
                <a16:creationId xmlns:a16="http://schemas.microsoft.com/office/drawing/2014/main" id="{2684D273-632E-474C-B12D-DFF35AA102A0}"/>
              </a:ext>
            </a:extLst>
          </p:cNvPr>
          <p:cNvSpPr>
            <a:spLocks noGrp="1"/>
          </p:cNvSpPr>
          <p:nvPr>
            <p:ph idx="1"/>
          </p:nvPr>
        </p:nvSpPr>
        <p:spPr/>
        <p:txBody>
          <a:bodyPr/>
          <a:lstStyle/>
          <a:p>
            <a:r>
              <a:rPr lang="de-DE" dirty="0"/>
              <a:t>Bild, das eine IR / </a:t>
            </a:r>
            <a:r>
              <a:rPr lang="de-DE" dirty="0" err="1"/>
              <a:t>NoIR</a:t>
            </a:r>
            <a:r>
              <a:rPr lang="de-DE" dirty="0"/>
              <a:t> – Kamera gemacht hat</a:t>
            </a:r>
          </a:p>
          <a:p>
            <a:r>
              <a:rPr lang="de-DE" dirty="0"/>
              <a:t>Unterschiede hell / dunkel / IR-Licht</a:t>
            </a:r>
          </a:p>
        </p:txBody>
      </p:sp>
    </p:spTree>
    <p:extLst>
      <p:ext uri="{BB962C8B-B14F-4D97-AF65-F5344CB8AC3E}">
        <p14:creationId xmlns:p14="http://schemas.microsoft.com/office/powerpoint/2010/main" val="3760337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722218B-0B20-4687-ACF6-7E2F9554A7D3}"/>
              </a:ext>
            </a:extLst>
          </p:cNvPr>
          <p:cNvSpPr>
            <a:spLocks noGrp="1"/>
          </p:cNvSpPr>
          <p:nvPr>
            <p:ph type="title"/>
          </p:nvPr>
        </p:nvSpPr>
        <p:spPr/>
        <p:txBody>
          <a:bodyPr/>
          <a:lstStyle/>
          <a:p>
            <a:r>
              <a:rPr lang="de-DE" dirty="0"/>
              <a:t>Elektromagnetische Wellen</a:t>
            </a:r>
          </a:p>
        </p:txBody>
      </p:sp>
      <p:pic>
        <p:nvPicPr>
          <p:cNvPr id="7" name="Inhaltsplatzhalter 6" descr="Ein Bild, das Screenshot enthält.&#10;&#10;Mit sehr hoher Zuverlässigkeit generierte Beschreibung">
            <a:extLst>
              <a:ext uri="{FF2B5EF4-FFF2-40B4-BE49-F238E27FC236}">
                <a16:creationId xmlns:a16="http://schemas.microsoft.com/office/drawing/2014/main" id="{727BF2B0-4ACC-4E6A-9912-A0C574613A38}"/>
              </a:ext>
            </a:extLst>
          </p:cNvPr>
          <p:cNvPicPr>
            <a:picLocks noGrp="1" noChangeAspect="1"/>
          </p:cNvPicPr>
          <p:nvPr>
            <p:ph idx="1"/>
          </p:nvPr>
        </p:nvPicPr>
        <p:blipFill>
          <a:blip r:embed="rId2"/>
          <a:stretch>
            <a:fillRect/>
          </a:stretch>
        </p:blipFill>
        <p:spPr>
          <a:xfrm>
            <a:off x="102023" y="2060640"/>
            <a:ext cx="8939953" cy="2736720"/>
          </a:xfrm>
        </p:spPr>
      </p:pic>
      <p:sp>
        <p:nvSpPr>
          <p:cNvPr id="8" name="Rechteck 7">
            <a:extLst>
              <a:ext uri="{FF2B5EF4-FFF2-40B4-BE49-F238E27FC236}">
                <a16:creationId xmlns:a16="http://schemas.microsoft.com/office/drawing/2014/main" id="{6778A27C-D2AF-439E-90E9-3292F91BD0FC}"/>
              </a:ext>
            </a:extLst>
          </p:cNvPr>
          <p:cNvSpPr/>
          <p:nvPr/>
        </p:nvSpPr>
        <p:spPr>
          <a:xfrm>
            <a:off x="4469976" y="4958850"/>
            <a:ext cx="4572000" cy="1200329"/>
          </a:xfrm>
          <a:prstGeom prst="rect">
            <a:avLst/>
          </a:prstGeom>
        </p:spPr>
        <p:txBody>
          <a:bodyPr>
            <a:spAutoFit/>
          </a:bodyPr>
          <a:lstStyle/>
          <a:p>
            <a:r>
              <a:rPr lang="de-DE" dirty="0"/>
              <a:t>Von Horst Frank / </a:t>
            </a:r>
            <a:r>
              <a:rPr lang="de-DE" dirty="0" err="1"/>
              <a:t>Phrood</a:t>
            </a:r>
            <a:r>
              <a:rPr lang="de-DE" dirty="0"/>
              <a:t> / </a:t>
            </a:r>
            <a:r>
              <a:rPr lang="de-DE" dirty="0" err="1"/>
              <a:t>Anony</a:t>
            </a:r>
            <a:r>
              <a:rPr lang="de-DE" dirty="0"/>
              <a:t> - Horst Frank, </a:t>
            </a:r>
            <a:r>
              <a:rPr lang="de-DE" dirty="0" err="1"/>
              <a:t>Jailbird</a:t>
            </a:r>
            <a:r>
              <a:rPr lang="de-DE" dirty="0"/>
              <a:t> and </a:t>
            </a:r>
            <a:r>
              <a:rPr lang="de-DE" dirty="0" err="1"/>
              <a:t>Phrood</a:t>
            </a:r>
            <a:r>
              <a:rPr lang="de-DE" dirty="0"/>
              <a:t>, CC BY-SA 3.0, https://commons.wikimedia.org/w/index.php?curid=3726606</a:t>
            </a:r>
          </a:p>
        </p:txBody>
      </p:sp>
    </p:spTree>
    <p:extLst>
      <p:ext uri="{BB962C8B-B14F-4D97-AF65-F5344CB8AC3E}">
        <p14:creationId xmlns:p14="http://schemas.microsoft.com/office/powerpoint/2010/main" val="2562427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5FD594-E621-4FB9-90C0-B0BD843F08DA}"/>
              </a:ext>
            </a:extLst>
          </p:cNvPr>
          <p:cNvSpPr>
            <a:spLocks noGrp="1"/>
          </p:cNvSpPr>
          <p:nvPr>
            <p:ph type="title"/>
          </p:nvPr>
        </p:nvSpPr>
        <p:spPr/>
        <p:txBody>
          <a:bodyPr/>
          <a:lstStyle/>
          <a:p>
            <a:r>
              <a:rPr lang="de-DE" dirty="0"/>
              <a:t>Filter bei normalen Kameras</a:t>
            </a:r>
          </a:p>
        </p:txBody>
      </p:sp>
      <p:sp>
        <p:nvSpPr>
          <p:cNvPr id="3" name="Inhaltsplatzhalter 2">
            <a:extLst>
              <a:ext uri="{FF2B5EF4-FFF2-40B4-BE49-F238E27FC236}">
                <a16:creationId xmlns:a16="http://schemas.microsoft.com/office/drawing/2014/main" id="{69ECD266-4D5E-4F3A-8CC2-B958E5199AB7}"/>
              </a:ext>
            </a:extLst>
          </p:cNvPr>
          <p:cNvSpPr>
            <a:spLocks noGrp="1"/>
          </p:cNvSpPr>
          <p:nvPr>
            <p:ph idx="1"/>
          </p:nvPr>
        </p:nvSpPr>
        <p:spPr/>
        <p:txBody>
          <a:bodyPr/>
          <a:lstStyle/>
          <a:p>
            <a:r>
              <a:rPr lang="de-DE" dirty="0"/>
              <a:t>Warum ist da ein Filter und wie funktioniert der und ab welcher Wellenlänge?</a:t>
            </a:r>
          </a:p>
        </p:txBody>
      </p:sp>
    </p:spTree>
    <p:extLst>
      <p:ext uri="{BB962C8B-B14F-4D97-AF65-F5344CB8AC3E}">
        <p14:creationId xmlns:p14="http://schemas.microsoft.com/office/powerpoint/2010/main" val="3349382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319CE20-DA48-4C13-8FC8-E1ABFF6EB5B1}"/>
              </a:ext>
            </a:extLst>
          </p:cNvPr>
          <p:cNvSpPr>
            <a:spLocks noGrp="1"/>
          </p:cNvSpPr>
          <p:nvPr>
            <p:ph type="title"/>
          </p:nvPr>
        </p:nvSpPr>
        <p:spPr/>
        <p:txBody>
          <a:bodyPr/>
          <a:lstStyle/>
          <a:p>
            <a:r>
              <a:rPr lang="de-DE" dirty="0" err="1"/>
              <a:t>motioneyeOS</a:t>
            </a:r>
            <a:endParaRPr lang="de-DE" dirty="0"/>
          </a:p>
        </p:txBody>
      </p:sp>
      <p:sp>
        <p:nvSpPr>
          <p:cNvPr id="5" name="Inhaltsplatzhalter 4">
            <a:extLst>
              <a:ext uri="{FF2B5EF4-FFF2-40B4-BE49-F238E27FC236}">
                <a16:creationId xmlns:a16="http://schemas.microsoft.com/office/drawing/2014/main" id="{7C92EC3A-EB54-49ED-999C-AB98B61D2F6C}"/>
              </a:ext>
            </a:extLst>
          </p:cNvPr>
          <p:cNvSpPr>
            <a:spLocks noGrp="1"/>
          </p:cNvSpPr>
          <p:nvPr>
            <p:ph idx="1"/>
          </p:nvPr>
        </p:nvSpPr>
        <p:spPr/>
        <p:txBody>
          <a:bodyPr/>
          <a:lstStyle/>
          <a:p>
            <a:r>
              <a:rPr lang="de-DE" dirty="0"/>
              <a:t>Installation </a:t>
            </a:r>
          </a:p>
          <a:p>
            <a:r>
              <a:rPr lang="de-DE" dirty="0"/>
              <a:t>Kurzer Überblick auf Folie</a:t>
            </a:r>
          </a:p>
          <a:p>
            <a:r>
              <a:rPr lang="de-DE" dirty="0"/>
              <a:t>Schritt für Schritt in Notizen</a:t>
            </a:r>
          </a:p>
        </p:txBody>
      </p:sp>
    </p:spTree>
    <p:extLst>
      <p:ext uri="{BB962C8B-B14F-4D97-AF65-F5344CB8AC3E}">
        <p14:creationId xmlns:p14="http://schemas.microsoft.com/office/powerpoint/2010/main" val="2874569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319CE20-DA48-4C13-8FC8-E1ABFF6EB5B1}"/>
              </a:ext>
            </a:extLst>
          </p:cNvPr>
          <p:cNvSpPr>
            <a:spLocks noGrp="1"/>
          </p:cNvSpPr>
          <p:nvPr>
            <p:ph type="title"/>
          </p:nvPr>
        </p:nvSpPr>
        <p:spPr/>
        <p:txBody>
          <a:bodyPr/>
          <a:lstStyle/>
          <a:p>
            <a:r>
              <a:rPr lang="de-DE" dirty="0" err="1"/>
              <a:t>motioneyeOS</a:t>
            </a:r>
            <a:endParaRPr lang="de-DE" dirty="0"/>
          </a:p>
        </p:txBody>
      </p:sp>
      <p:sp>
        <p:nvSpPr>
          <p:cNvPr id="5" name="Inhaltsplatzhalter 4">
            <a:extLst>
              <a:ext uri="{FF2B5EF4-FFF2-40B4-BE49-F238E27FC236}">
                <a16:creationId xmlns:a16="http://schemas.microsoft.com/office/drawing/2014/main" id="{7C92EC3A-EB54-49ED-999C-AB98B61D2F6C}"/>
              </a:ext>
            </a:extLst>
          </p:cNvPr>
          <p:cNvSpPr>
            <a:spLocks noGrp="1"/>
          </p:cNvSpPr>
          <p:nvPr>
            <p:ph idx="1"/>
          </p:nvPr>
        </p:nvSpPr>
        <p:spPr/>
        <p:txBody>
          <a:bodyPr/>
          <a:lstStyle/>
          <a:p>
            <a:r>
              <a:rPr lang="de-DE" dirty="0"/>
              <a:t>Bewegungserkennung, wie funktioniert es?</a:t>
            </a:r>
          </a:p>
          <a:p>
            <a:r>
              <a:rPr lang="de-DE" dirty="0"/>
              <a:t>Beispielsequenzen</a:t>
            </a:r>
          </a:p>
          <a:p>
            <a:r>
              <a:rPr lang="de-DE" dirty="0"/>
              <a:t>Z.B. </a:t>
            </a:r>
            <a:r>
              <a:rPr lang="de-DE" dirty="0" err="1"/>
              <a:t>Debug</a:t>
            </a:r>
            <a:r>
              <a:rPr lang="de-DE" dirty="0"/>
              <a:t>-Sequenz </a:t>
            </a:r>
            <a:r>
              <a:rPr lang="de-DE" dirty="0">
                <a:sym typeface="Wingdings" panose="05000000000000000000" pitchFamily="2" charset="2"/>
              </a:rPr>
              <a:t></a:t>
            </a:r>
            <a:endParaRPr lang="de-DE" dirty="0"/>
          </a:p>
        </p:txBody>
      </p:sp>
      <p:pic>
        <p:nvPicPr>
          <p:cNvPr id="13" name="Grafik 12">
            <a:extLst>
              <a:ext uri="{FF2B5EF4-FFF2-40B4-BE49-F238E27FC236}">
                <a16:creationId xmlns:a16="http://schemas.microsoft.com/office/drawing/2014/main" id="{5DBF02D0-3D68-4678-8F29-421536DAC326}"/>
              </a:ext>
            </a:extLst>
          </p:cNvPr>
          <p:cNvPicPr>
            <a:picLocks noChangeAspect="1"/>
          </p:cNvPicPr>
          <p:nvPr/>
        </p:nvPicPr>
        <p:blipFill>
          <a:blip r:embed="rId2"/>
          <a:stretch>
            <a:fillRect/>
          </a:stretch>
        </p:blipFill>
        <p:spPr>
          <a:xfrm>
            <a:off x="4623148" y="4098663"/>
            <a:ext cx="3404621" cy="2554941"/>
          </a:xfrm>
          <a:prstGeom prst="rect">
            <a:avLst/>
          </a:prstGeom>
        </p:spPr>
      </p:pic>
    </p:spTree>
    <p:extLst>
      <p:ext uri="{BB962C8B-B14F-4D97-AF65-F5344CB8AC3E}">
        <p14:creationId xmlns:p14="http://schemas.microsoft.com/office/powerpoint/2010/main" val="2633874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659649-7E83-45D8-ACC8-F005749B9371}"/>
              </a:ext>
            </a:extLst>
          </p:cNvPr>
          <p:cNvSpPr>
            <a:spLocks noGrp="1"/>
          </p:cNvSpPr>
          <p:nvPr>
            <p:ph type="title"/>
          </p:nvPr>
        </p:nvSpPr>
        <p:spPr/>
        <p:txBody>
          <a:bodyPr/>
          <a:lstStyle/>
          <a:p>
            <a:r>
              <a:rPr lang="de-DE" dirty="0"/>
              <a:t>Raspbian mit Motion</a:t>
            </a:r>
          </a:p>
        </p:txBody>
      </p:sp>
      <p:sp>
        <p:nvSpPr>
          <p:cNvPr id="3" name="Inhaltsplatzhalter 2">
            <a:extLst>
              <a:ext uri="{FF2B5EF4-FFF2-40B4-BE49-F238E27FC236}">
                <a16:creationId xmlns:a16="http://schemas.microsoft.com/office/drawing/2014/main" id="{98062F0D-D65C-407E-8A70-484A7B95CB3C}"/>
              </a:ext>
            </a:extLst>
          </p:cNvPr>
          <p:cNvSpPr>
            <a:spLocks noGrp="1"/>
          </p:cNvSpPr>
          <p:nvPr>
            <p:ph idx="1"/>
          </p:nvPr>
        </p:nvSpPr>
        <p:spPr/>
        <p:txBody>
          <a:bodyPr/>
          <a:lstStyle/>
          <a:p>
            <a:r>
              <a:rPr lang="de-DE" dirty="0"/>
              <a:t>Raspbian stretch</a:t>
            </a:r>
          </a:p>
          <a:p>
            <a:r>
              <a:rPr lang="de-DE" dirty="0"/>
              <a:t>Installation mit </a:t>
            </a:r>
            <a:r>
              <a:rPr lang="de-DE" dirty="0" err="1"/>
              <a:t>apt-get</a:t>
            </a:r>
            <a:endParaRPr lang="de-DE" dirty="0"/>
          </a:p>
          <a:p>
            <a:r>
              <a:rPr lang="de-DE" dirty="0"/>
              <a:t>Vorteil: zusätzliche Konfiguration und Programme </a:t>
            </a:r>
            <a:br>
              <a:rPr lang="de-DE" dirty="0"/>
            </a:br>
            <a:r>
              <a:rPr lang="de-DE" dirty="0"/>
              <a:t>(</a:t>
            </a:r>
            <a:r>
              <a:rPr lang="de-DE" dirty="0" err="1"/>
              <a:t>apt-get</a:t>
            </a:r>
            <a:r>
              <a:rPr lang="de-DE" dirty="0"/>
              <a:t>) möglich</a:t>
            </a:r>
          </a:p>
          <a:p>
            <a:r>
              <a:rPr lang="de-DE" dirty="0"/>
              <a:t>Nachteil: Motion-Konfiguration muss über /</a:t>
            </a:r>
            <a:r>
              <a:rPr lang="de-DE" dirty="0" err="1"/>
              <a:t>etc</a:t>
            </a:r>
            <a:r>
              <a:rPr lang="de-DE" dirty="0"/>
              <a:t>/</a:t>
            </a:r>
            <a:r>
              <a:rPr lang="de-DE" dirty="0" err="1"/>
              <a:t>motion</a:t>
            </a:r>
            <a:r>
              <a:rPr lang="de-DE" dirty="0"/>
              <a:t>/</a:t>
            </a:r>
            <a:r>
              <a:rPr lang="de-DE" dirty="0" err="1"/>
              <a:t>motion.conf</a:t>
            </a:r>
            <a:r>
              <a:rPr lang="de-DE" dirty="0"/>
              <a:t> erfolgen</a:t>
            </a:r>
          </a:p>
        </p:txBody>
      </p:sp>
    </p:spTree>
    <p:extLst>
      <p:ext uri="{BB962C8B-B14F-4D97-AF65-F5344CB8AC3E}">
        <p14:creationId xmlns:p14="http://schemas.microsoft.com/office/powerpoint/2010/main" val="25819341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5E93A8-EDF9-4224-A67C-3440F7015E8D}"/>
              </a:ext>
            </a:extLst>
          </p:cNvPr>
          <p:cNvSpPr>
            <a:spLocks noGrp="1"/>
          </p:cNvSpPr>
          <p:nvPr>
            <p:ph type="title"/>
          </p:nvPr>
        </p:nvSpPr>
        <p:spPr/>
        <p:txBody>
          <a:bodyPr/>
          <a:lstStyle/>
          <a:p>
            <a:r>
              <a:rPr lang="de-DE" dirty="0"/>
              <a:t>Einrichtung Netzwerk</a:t>
            </a:r>
          </a:p>
        </p:txBody>
      </p:sp>
      <p:sp>
        <p:nvSpPr>
          <p:cNvPr id="3" name="Inhaltsplatzhalter 2">
            <a:extLst>
              <a:ext uri="{FF2B5EF4-FFF2-40B4-BE49-F238E27FC236}">
                <a16:creationId xmlns:a16="http://schemas.microsoft.com/office/drawing/2014/main" id="{8DA07469-4787-4D80-B680-A4B1E00A9909}"/>
              </a:ext>
            </a:extLst>
          </p:cNvPr>
          <p:cNvSpPr>
            <a:spLocks noGrp="1"/>
          </p:cNvSpPr>
          <p:nvPr>
            <p:ph idx="1"/>
          </p:nvPr>
        </p:nvSpPr>
        <p:spPr>
          <a:xfrm>
            <a:off x="982133" y="1753496"/>
            <a:ext cx="7704667" cy="1008116"/>
          </a:xfrm>
        </p:spPr>
        <p:txBody>
          <a:bodyPr/>
          <a:lstStyle/>
          <a:p>
            <a:r>
              <a:rPr lang="de-DE" dirty="0"/>
              <a:t>WLAN und statische IP</a:t>
            </a:r>
          </a:p>
        </p:txBody>
      </p:sp>
      <p:sp>
        <p:nvSpPr>
          <p:cNvPr id="4" name="Rechteck 3">
            <a:extLst>
              <a:ext uri="{FF2B5EF4-FFF2-40B4-BE49-F238E27FC236}">
                <a16:creationId xmlns:a16="http://schemas.microsoft.com/office/drawing/2014/main" id="{C519158D-43E3-4A04-90B5-136D76D18125}"/>
              </a:ext>
            </a:extLst>
          </p:cNvPr>
          <p:cNvSpPr/>
          <p:nvPr/>
        </p:nvSpPr>
        <p:spPr>
          <a:xfrm>
            <a:off x="1608268" y="2635287"/>
            <a:ext cx="4572000" cy="1200329"/>
          </a:xfrm>
          <a:prstGeom prst="rect">
            <a:avLst/>
          </a:prstGeom>
        </p:spPr>
        <p:txBody>
          <a:bodyPr>
            <a:spAutoFit/>
          </a:bodyPr>
          <a:lstStyle/>
          <a:p>
            <a:r>
              <a:rPr lang="de-DE" b="1" dirty="0">
                <a:latin typeface="Consolas" panose="020B0609020204030204" pitchFamily="49" charset="0"/>
              </a:rPr>
              <a:t>| </a:t>
            </a:r>
            <a:r>
              <a:rPr lang="de-DE" b="1" dirty="0" err="1">
                <a:latin typeface="Consolas" panose="020B0609020204030204" pitchFamily="49" charset="0"/>
              </a:rPr>
              <a:t>static_ip.conf</a:t>
            </a:r>
            <a:endParaRPr lang="de-DE" b="1" dirty="0">
              <a:latin typeface="Consolas" panose="020B0609020204030204" pitchFamily="49" charset="0"/>
            </a:endParaRPr>
          </a:p>
          <a:p>
            <a:r>
              <a:rPr lang="de-DE" dirty="0" err="1">
                <a:latin typeface="Consolas" panose="020B0609020204030204" pitchFamily="49" charset="0"/>
              </a:rPr>
              <a:t>static_ip</a:t>
            </a:r>
            <a:r>
              <a:rPr lang="de-DE" dirty="0">
                <a:latin typeface="Consolas" panose="020B0609020204030204" pitchFamily="49" charset="0"/>
              </a:rPr>
              <a:t>="192.168.188.160/24"</a:t>
            </a:r>
          </a:p>
          <a:p>
            <a:r>
              <a:rPr lang="de-DE" dirty="0" err="1">
                <a:latin typeface="Consolas" panose="020B0609020204030204" pitchFamily="49" charset="0"/>
              </a:rPr>
              <a:t>static_gw</a:t>
            </a:r>
            <a:r>
              <a:rPr lang="de-DE" dirty="0">
                <a:latin typeface="Consolas" panose="020B0609020204030204" pitchFamily="49" charset="0"/>
              </a:rPr>
              <a:t>="192.168.188.1"</a:t>
            </a:r>
          </a:p>
          <a:p>
            <a:r>
              <a:rPr lang="de-DE" dirty="0" err="1">
                <a:latin typeface="Consolas" panose="020B0609020204030204" pitchFamily="49" charset="0"/>
              </a:rPr>
              <a:t>static_dns</a:t>
            </a:r>
            <a:r>
              <a:rPr lang="de-DE" dirty="0">
                <a:latin typeface="Consolas" panose="020B0609020204030204" pitchFamily="49" charset="0"/>
              </a:rPr>
              <a:t>="192.168.188.1"</a:t>
            </a:r>
            <a:endParaRPr lang="de-DE" dirty="0"/>
          </a:p>
        </p:txBody>
      </p:sp>
      <p:sp>
        <p:nvSpPr>
          <p:cNvPr id="5" name="Rechteck 4">
            <a:extLst>
              <a:ext uri="{FF2B5EF4-FFF2-40B4-BE49-F238E27FC236}">
                <a16:creationId xmlns:a16="http://schemas.microsoft.com/office/drawing/2014/main" id="{64A867FE-4AD9-43C8-8338-B0CF4045F097}"/>
              </a:ext>
            </a:extLst>
          </p:cNvPr>
          <p:cNvSpPr/>
          <p:nvPr/>
        </p:nvSpPr>
        <p:spPr>
          <a:xfrm>
            <a:off x="3232673" y="4004820"/>
            <a:ext cx="5685416" cy="2862322"/>
          </a:xfrm>
          <a:prstGeom prst="rect">
            <a:avLst/>
          </a:prstGeom>
        </p:spPr>
        <p:txBody>
          <a:bodyPr wrap="square">
            <a:spAutoFit/>
          </a:bodyPr>
          <a:lstStyle/>
          <a:p>
            <a:r>
              <a:rPr lang="de-DE" b="1" dirty="0">
                <a:latin typeface="Consolas" panose="020B0609020204030204" pitchFamily="49" charset="0"/>
              </a:rPr>
              <a:t>| </a:t>
            </a:r>
            <a:r>
              <a:rPr lang="de-DE" b="1" dirty="0" err="1">
                <a:latin typeface="Consolas" panose="020B0609020204030204" pitchFamily="49" charset="0"/>
              </a:rPr>
              <a:t>wpa_supplicant.conf</a:t>
            </a:r>
            <a:endParaRPr lang="de-DE" b="1" dirty="0">
              <a:latin typeface="Consolas" panose="020B0609020204030204" pitchFamily="49" charset="0"/>
            </a:endParaRPr>
          </a:p>
          <a:p>
            <a:r>
              <a:rPr lang="de-DE" dirty="0" err="1">
                <a:latin typeface="Consolas" panose="020B0609020204030204" pitchFamily="49" charset="0"/>
              </a:rPr>
              <a:t>country</a:t>
            </a:r>
            <a:r>
              <a:rPr lang="de-DE" dirty="0">
                <a:latin typeface="Consolas" panose="020B0609020204030204" pitchFamily="49" charset="0"/>
              </a:rPr>
              <a:t>=DE</a:t>
            </a:r>
          </a:p>
          <a:p>
            <a:r>
              <a:rPr lang="de-DE" dirty="0" err="1">
                <a:latin typeface="Consolas" panose="020B0609020204030204" pitchFamily="49" charset="0"/>
              </a:rPr>
              <a:t>update_config</a:t>
            </a:r>
            <a:r>
              <a:rPr lang="de-DE" dirty="0">
                <a:latin typeface="Consolas" panose="020B0609020204030204" pitchFamily="49" charset="0"/>
              </a:rPr>
              <a:t>=1</a:t>
            </a:r>
          </a:p>
          <a:p>
            <a:r>
              <a:rPr lang="en-US" dirty="0" err="1">
                <a:latin typeface="Consolas" panose="020B0609020204030204" pitchFamily="49" charset="0"/>
              </a:rPr>
              <a:t>ctrl_interface</a:t>
            </a:r>
            <a:r>
              <a:rPr lang="en-US" dirty="0">
                <a:latin typeface="Consolas" panose="020B0609020204030204" pitchFamily="49" charset="0"/>
              </a:rPr>
              <a:t>=/</a:t>
            </a:r>
            <a:r>
              <a:rPr lang="en-US" dirty="0" err="1">
                <a:latin typeface="Consolas" panose="020B0609020204030204" pitchFamily="49" charset="0"/>
              </a:rPr>
              <a:t>var</a:t>
            </a:r>
            <a:r>
              <a:rPr lang="en-US" dirty="0">
                <a:latin typeface="Consolas" panose="020B0609020204030204" pitchFamily="49" charset="0"/>
              </a:rPr>
              <a:t>/run/</a:t>
            </a:r>
            <a:r>
              <a:rPr lang="en-US" dirty="0" err="1">
                <a:latin typeface="Consolas" panose="020B0609020204030204" pitchFamily="49" charset="0"/>
              </a:rPr>
              <a:t>wpa_supplicant</a:t>
            </a:r>
            <a:endParaRPr lang="en-US" dirty="0">
              <a:latin typeface="Consolas" panose="020B0609020204030204" pitchFamily="49" charset="0"/>
            </a:endParaRPr>
          </a:p>
          <a:p>
            <a:endParaRPr lang="de-DE" dirty="0">
              <a:latin typeface="Consolas" panose="020B0609020204030204" pitchFamily="49" charset="0"/>
            </a:endParaRPr>
          </a:p>
          <a:p>
            <a:r>
              <a:rPr lang="de-DE" dirty="0" err="1">
                <a:latin typeface="Consolas" panose="020B0609020204030204" pitchFamily="49" charset="0"/>
              </a:rPr>
              <a:t>network</a:t>
            </a:r>
            <a:r>
              <a:rPr lang="de-DE" dirty="0">
                <a:latin typeface="Consolas" panose="020B0609020204030204" pitchFamily="49" charset="0"/>
              </a:rPr>
              <a:t>={</a:t>
            </a:r>
          </a:p>
          <a:p>
            <a:r>
              <a:rPr lang="de-DE" dirty="0" err="1">
                <a:latin typeface="Consolas" panose="020B0609020204030204" pitchFamily="49" charset="0"/>
              </a:rPr>
              <a:t>scan_ssid</a:t>
            </a:r>
            <a:r>
              <a:rPr lang="de-DE" dirty="0">
                <a:latin typeface="Consolas" panose="020B0609020204030204" pitchFamily="49" charset="0"/>
              </a:rPr>
              <a:t>=1</a:t>
            </a:r>
          </a:p>
          <a:p>
            <a:r>
              <a:rPr lang="de-DE" dirty="0" err="1">
                <a:latin typeface="Consolas" panose="020B0609020204030204" pitchFamily="49" charset="0"/>
              </a:rPr>
              <a:t>ssid</a:t>
            </a:r>
            <a:r>
              <a:rPr lang="de-DE" dirty="0">
                <a:latin typeface="Consolas" panose="020B0609020204030204" pitchFamily="49" charset="0"/>
              </a:rPr>
              <a:t>="</a:t>
            </a:r>
            <a:r>
              <a:rPr lang="de-DE" dirty="0" err="1">
                <a:latin typeface="Consolas" panose="020B0609020204030204" pitchFamily="49" charset="0"/>
              </a:rPr>
              <a:t>TollerName</a:t>
            </a:r>
            <a:r>
              <a:rPr lang="de-DE" dirty="0">
                <a:latin typeface="Consolas" panose="020B0609020204030204" pitchFamily="49" charset="0"/>
              </a:rPr>
              <a:t>"</a:t>
            </a:r>
          </a:p>
          <a:p>
            <a:r>
              <a:rPr lang="de-DE" dirty="0" err="1">
                <a:latin typeface="Consolas" panose="020B0609020204030204" pitchFamily="49" charset="0"/>
              </a:rPr>
              <a:t>psk</a:t>
            </a:r>
            <a:r>
              <a:rPr lang="de-DE" dirty="0">
                <a:latin typeface="Consolas" panose="020B0609020204030204" pitchFamily="49" charset="0"/>
              </a:rPr>
              <a:t>="</a:t>
            </a:r>
            <a:r>
              <a:rPr lang="de-DE" dirty="0" err="1">
                <a:latin typeface="Consolas" panose="020B0609020204030204" pitchFamily="49" charset="0"/>
              </a:rPr>
              <a:t>SicheresPasswort</a:t>
            </a:r>
            <a:r>
              <a:rPr lang="de-DE" dirty="0">
                <a:latin typeface="Consolas" panose="020B0609020204030204" pitchFamily="49" charset="0"/>
              </a:rPr>
              <a:t>"</a:t>
            </a:r>
          </a:p>
          <a:p>
            <a:r>
              <a:rPr lang="de-DE" dirty="0">
                <a:latin typeface="Consolas" panose="020B0609020204030204" pitchFamily="49" charset="0"/>
              </a:rPr>
              <a:t>}</a:t>
            </a:r>
            <a:endParaRPr lang="de-DE" dirty="0"/>
          </a:p>
        </p:txBody>
      </p:sp>
    </p:spTree>
    <p:extLst>
      <p:ext uri="{BB962C8B-B14F-4D97-AF65-F5344CB8AC3E}">
        <p14:creationId xmlns:p14="http://schemas.microsoft.com/office/powerpoint/2010/main" val="25705447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5E93A8-EDF9-4224-A67C-3440F7015E8D}"/>
              </a:ext>
            </a:extLst>
          </p:cNvPr>
          <p:cNvSpPr>
            <a:spLocks noGrp="1"/>
          </p:cNvSpPr>
          <p:nvPr>
            <p:ph type="title"/>
          </p:nvPr>
        </p:nvSpPr>
        <p:spPr/>
        <p:txBody>
          <a:bodyPr/>
          <a:lstStyle/>
          <a:p>
            <a:r>
              <a:rPr lang="de-DE" dirty="0"/>
              <a:t>Einrichtung Netzwerk</a:t>
            </a:r>
          </a:p>
        </p:txBody>
      </p:sp>
      <p:sp>
        <p:nvSpPr>
          <p:cNvPr id="3" name="Inhaltsplatzhalter 2">
            <a:extLst>
              <a:ext uri="{FF2B5EF4-FFF2-40B4-BE49-F238E27FC236}">
                <a16:creationId xmlns:a16="http://schemas.microsoft.com/office/drawing/2014/main" id="{8DA07469-4787-4D80-B680-A4B1E00A9909}"/>
              </a:ext>
            </a:extLst>
          </p:cNvPr>
          <p:cNvSpPr>
            <a:spLocks noGrp="1"/>
          </p:cNvSpPr>
          <p:nvPr>
            <p:ph idx="1"/>
          </p:nvPr>
        </p:nvSpPr>
        <p:spPr>
          <a:xfrm>
            <a:off x="982133" y="1882588"/>
            <a:ext cx="7704667" cy="2323652"/>
          </a:xfrm>
        </p:spPr>
        <p:txBody>
          <a:bodyPr/>
          <a:lstStyle/>
          <a:p>
            <a:r>
              <a:rPr lang="de-DE" dirty="0"/>
              <a:t>Kommentare, warum und wie und was</a:t>
            </a:r>
          </a:p>
          <a:p>
            <a:endParaRPr lang="de-DE" dirty="0"/>
          </a:p>
          <a:p>
            <a:r>
              <a:rPr lang="de-DE" dirty="0"/>
              <a:t>DHCP mit </a:t>
            </a:r>
            <a:r>
              <a:rPr lang="de-DE" dirty="0" err="1"/>
              <a:t>dynDNS</a:t>
            </a:r>
            <a:endParaRPr lang="de-DE" dirty="0"/>
          </a:p>
          <a:p>
            <a:r>
              <a:rPr lang="de-DE" dirty="0"/>
              <a:t>CRON-Job:</a:t>
            </a:r>
          </a:p>
          <a:p>
            <a:endParaRPr lang="de-DE" dirty="0"/>
          </a:p>
        </p:txBody>
      </p:sp>
      <p:sp>
        <p:nvSpPr>
          <p:cNvPr id="6" name="Rechteck 5">
            <a:extLst>
              <a:ext uri="{FF2B5EF4-FFF2-40B4-BE49-F238E27FC236}">
                <a16:creationId xmlns:a16="http://schemas.microsoft.com/office/drawing/2014/main" id="{E83996B8-BFB6-4AD4-9324-D8D56144A60C}"/>
              </a:ext>
            </a:extLst>
          </p:cNvPr>
          <p:cNvSpPr/>
          <p:nvPr/>
        </p:nvSpPr>
        <p:spPr>
          <a:xfrm>
            <a:off x="625536" y="3863788"/>
            <a:ext cx="8417859" cy="1200329"/>
          </a:xfrm>
          <a:prstGeom prst="rect">
            <a:avLst/>
          </a:prstGeom>
        </p:spPr>
        <p:txBody>
          <a:bodyPr wrap="square">
            <a:spAutoFit/>
          </a:bodyPr>
          <a:lstStyle/>
          <a:p>
            <a:r>
              <a:rPr lang="de-DE" dirty="0">
                <a:latin typeface="Consolas" panose="020B0609020204030204" pitchFamily="49" charset="0"/>
              </a:rPr>
              <a:t>*/2 * * * * </a:t>
            </a:r>
            <a:r>
              <a:rPr lang="de-DE" dirty="0" err="1">
                <a:latin typeface="Consolas" panose="020B0609020204030204" pitchFamily="49" charset="0"/>
              </a:rPr>
              <a:t>curl</a:t>
            </a:r>
            <a:r>
              <a:rPr lang="de-DE" dirty="0">
                <a:latin typeface="Consolas" panose="020B0609020204030204" pitchFamily="49" charset="0"/>
              </a:rPr>
              <a:t> -s https://freedns.afraid.org/dynamic/update.php dmZvam1kdmVWMlhMb0xTNHI4WWw2WVNjOjE3NDkxMTYy\&amp;address=$(ifconfig wlan0 | </a:t>
            </a:r>
            <a:r>
              <a:rPr lang="de-DE" dirty="0" err="1">
                <a:latin typeface="Consolas" panose="020B0609020204030204" pitchFamily="49" charset="0"/>
              </a:rPr>
              <a:t>grep</a:t>
            </a:r>
            <a:r>
              <a:rPr lang="de-DE" dirty="0">
                <a:latin typeface="Consolas" panose="020B0609020204030204" pitchFamily="49" charset="0"/>
              </a:rPr>
              <a:t> "</a:t>
            </a:r>
            <a:r>
              <a:rPr lang="de-DE" dirty="0" err="1">
                <a:latin typeface="Consolas" panose="020B0609020204030204" pitchFamily="49" charset="0"/>
              </a:rPr>
              <a:t>inet</a:t>
            </a:r>
            <a:r>
              <a:rPr lang="de-DE" dirty="0">
                <a:latin typeface="Consolas" panose="020B0609020204030204" pitchFamily="49" charset="0"/>
              </a:rPr>
              <a:t>" | </a:t>
            </a:r>
            <a:r>
              <a:rPr lang="de-DE" dirty="0" err="1">
                <a:latin typeface="Consolas" panose="020B0609020204030204" pitchFamily="49" charset="0"/>
              </a:rPr>
              <a:t>awk</a:t>
            </a:r>
            <a:r>
              <a:rPr lang="de-DE" dirty="0">
                <a:latin typeface="Consolas" panose="020B0609020204030204" pitchFamily="49" charset="0"/>
              </a:rPr>
              <a:t> '{</a:t>
            </a:r>
            <a:r>
              <a:rPr lang="de-DE" dirty="0" err="1">
                <a:latin typeface="Consolas" panose="020B0609020204030204" pitchFamily="49" charset="0"/>
              </a:rPr>
              <a:t>print</a:t>
            </a:r>
            <a:r>
              <a:rPr lang="de-DE" dirty="0">
                <a:latin typeface="Consolas" panose="020B0609020204030204" pitchFamily="49" charset="0"/>
              </a:rPr>
              <a:t> $2}') &gt;&gt; /</a:t>
            </a:r>
            <a:r>
              <a:rPr lang="de-DE" dirty="0" err="1">
                <a:latin typeface="Consolas" panose="020B0609020204030204" pitchFamily="49" charset="0"/>
              </a:rPr>
              <a:t>data</a:t>
            </a:r>
            <a:r>
              <a:rPr lang="de-DE" dirty="0">
                <a:latin typeface="Consolas" panose="020B0609020204030204" pitchFamily="49" charset="0"/>
              </a:rPr>
              <a:t>/log/freedns.log 2&gt;&amp;1</a:t>
            </a:r>
          </a:p>
        </p:txBody>
      </p:sp>
    </p:spTree>
    <p:extLst>
      <p:ext uri="{BB962C8B-B14F-4D97-AF65-F5344CB8AC3E}">
        <p14:creationId xmlns:p14="http://schemas.microsoft.com/office/powerpoint/2010/main" val="26491085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0B3664-F093-47B2-82CD-A59EC86FBF22}"/>
              </a:ext>
            </a:extLst>
          </p:cNvPr>
          <p:cNvSpPr>
            <a:spLocks noGrp="1"/>
          </p:cNvSpPr>
          <p:nvPr>
            <p:ph type="title"/>
          </p:nvPr>
        </p:nvSpPr>
        <p:spPr/>
        <p:txBody>
          <a:bodyPr/>
          <a:lstStyle/>
          <a:p>
            <a:r>
              <a:rPr lang="de-DE" dirty="0"/>
              <a:t>DEMO</a:t>
            </a:r>
          </a:p>
        </p:txBody>
      </p:sp>
      <p:sp>
        <p:nvSpPr>
          <p:cNvPr id="3" name="Inhaltsplatzhalter 2">
            <a:extLst>
              <a:ext uri="{FF2B5EF4-FFF2-40B4-BE49-F238E27FC236}">
                <a16:creationId xmlns:a16="http://schemas.microsoft.com/office/drawing/2014/main" id="{B10EEEFB-99D4-434C-9ED4-BE68AC8100C1}"/>
              </a:ext>
            </a:extLst>
          </p:cNvPr>
          <p:cNvSpPr>
            <a:spLocks noGrp="1"/>
          </p:cNvSpPr>
          <p:nvPr>
            <p:ph type="body" idx="1"/>
          </p:nvPr>
        </p:nvSpPr>
        <p:spPr/>
        <p:txBody>
          <a:bodyPr/>
          <a:lstStyle/>
          <a:p>
            <a:r>
              <a:rPr lang="de-DE" dirty="0"/>
              <a:t>Bewegung im Raum erkennen</a:t>
            </a:r>
          </a:p>
          <a:p>
            <a:r>
              <a:rPr lang="de-DE" dirty="0"/>
              <a:t>(zweiter </a:t>
            </a:r>
            <a:r>
              <a:rPr lang="de-DE" dirty="0" err="1"/>
              <a:t>Beamer</a:t>
            </a:r>
            <a:r>
              <a:rPr lang="de-DE" dirty="0"/>
              <a:t>???)</a:t>
            </a:r>
          </a:p>
        </p:txBody>
      </p:sp>
    </p:spTree>
    <p:extLst>
      <p:ext uri="{BB962C8B-B14F-4D97-AF65-F5344CB8AC3E}">
        <p14:creationId xmlns:p14="http://schemas.microsoft.com/office/powerpoint/2010/main" val="33834272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82809E-FA85-40C3-A2B1-8E6441363465}"/>
              </a:ext>
            </a:extLst>
          </p:cNvPr>
          <p:cNvSpPr>
            <a:spLocks noGrp="1"/>
          </p:cNvSpPr>
          <p:nvPr>
            <p:ph type="title"/>
          </p:nvPr>
        </p:nvSpPr>
        <p:spPr/>
        <p:txBody>
          <a:bodyPr/>
          <a:lstStyle/>
          <a:p>
            <a:r>
              <a:rPr lang="de-DE" dirty="0"/>
              <a:t>Bewertung</a:t>
            </a:r>
          </a:p>
        </p:txBody>
      </p:sp>
      <p:sp>
        <p:nvSpPr>
          <p:cNvPr id="3" name="Inhaltsplatzhalter 2">
            <a:extLst>
              <a:ext uri="{FF2B5EF4-FFF2-40B4-BE49-F238E27FC236}">
                <a16:creationId xmlns:a16="http://schemas.microsoft.com/office/drawing/2014/main" id="{B405E94F-51F1-482F-BA1F-CC7EEC867D1D}"/>
              </a:ext>
            </a:extLst>
          </p:cNvPr>
          <p:cNvSpPr>
            <a:spLocks noGrp="1"/>
          </p:cNvSpPr>
          <p:nvPr>
            <p:ph type="body" idx="1"/>
          </p:nvPr>
        </p:nvSpPr>
        <p:spPr/>
        <p:txBody>
          <a:bodyPr>
            <a:normAutofit/>
          </a:bodyPr>
          <a:lstStyle/>
          <a:p>
            <a:pPr marL="457200" lvl="1" indent="0">
              <a:buNone/>
            </a:pPr>
            <a:endParaRPr lang="de-DE" dirty="0"/>
          </a:p>
        </p:txBody>
      </p:sp>
    </p:spTree>
    <p:extLst>
      <p:ext uri="{BB962C8B-B14F-4D97-AF65-F5344CB8AC3E}">
        <p14:creationId xmlns:p14="http://schemas.microsoft.com/office/powerpoint/2010/main" val="2023310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18C704-DA6A-4212-A038-518EF2D55933}"/>
              </a:ext>
            </a:extLst>
          </p:cNvPr>
          <p:cNvSpPr>
            <a:spLocks noGrp="1"/>
          </p:cNvSpPr>
          <p:nvPr>
            <p:ph type="title"/>
          </p:nvPr>
        </p:nvSpPr>
        <p:spPr/>
        <p:txBody>
          <a:bodyPr/>
          <a:lstStyle/>
          <a:p>
            <a:pPr>
              <a:tabLst>
                <a:tab pos="3319463" algn="l"/>
              </a:tabLst>
            </a:pPr>
            <a:r>
              <a:rPr lang="de-DE" dirty="0"/>
              <a:t>Agenda</a:t>
            </a:r>
          </a:p>
        </p:txBody>
      </p:sp>
      <p:sp>
        <p:nvSpPr>
          <p:cNvPr id="4" name="Textplatzhalter 3">
            <a:extLst>
              <a:ext uri="{FF2B5EF4-FFF2-40B4-BE49-F238E27FC236}">
                <a16:creationId xmlns:a16="http://schemas.microsoft.com/office/drawing/2014/main" id="{817DBAB0-F802-456D-A4FF-FC02C974D420}"/>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085563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58F2F4-ECF8-4802-9D38-AE986FEBA3D1}"/>
              </a:ext>
            </a:extLst>
          </p:cNvPr>
          <p:cNvSpPr>
            <a:spLocks noGrp="1"/>
          </p:cNvSpPr>
          <p:nvPr>
            <p:ph type="title"/>
          </p:nvPr>
        </p:nvSpPr>
        <p:spPr>
          <a:xfrm>
            <a:off x="982133" y="457201"/>
            <a:ext cx="7704667" cy="1981200"/>
          </a:xfrm>
        </p:spPr>
        <p:txBody>
          <a:bodyPr/>
          <a:lstStyle/>
          <a:p>
            <a:r>
              <a:rPr lang="de-DE" dirty="0"/>
              <a:t>Bewertung</a:t>
            </a:r>
            <a:br>
              <a:rPr lang="de-DE" dirty="0"/>
            </a:br>
            <a:endParaRPr lang="de-DE" dirty="0"/>
          </a:p>
        </p:txBody>
      </p:sp>
      <p:sp>
        <p:nvSpPr>
          <p:cNvPr id="5" name="Inhaltsplatzhalter 4">
            <a:extLst>
              <a:ext uri="{FF2B5EF4-FFF2-40B4-BE49-F238E27FC236}">
                <a16:creationId xmlns:a16="http://schemas.microsoft.com/office/drawing/2014/main" id="{887C1629-4C18-44B0-8E0B-0CCBB2C6FB61}"/>
              </a:ext>
            </a:extLst>
          </p:cNvPr>
          <p:cNvSpPr>
            <a:spLocks noGrp="1"/>
          </p:cNvSpPr>
          <p:nvPr>
            <p:ph idx="1"/>
          </p:nvPr>
        </p:nvSpPr>
        <p:spPr/>
        <p:txBody>
          <a:bodyPr>
            <a:noAutofit/>
          </a:bodyPr>
          <a:lstStyle/>
          <a:p>
            <a:r>
              <a:rPr lang="de-DE" dirty="0"/>
              <a:t>IR-„Scheinwerfer“ notwendig?</a:t>
            </a:r>
          </a:p>
          <a:p>
            <a:r>
              <a:rPr lang="de-DE" dirty="0"/>
              <a:t>Hülle / Befestigung sinnvoll </a:t>
            </a:r>
            <a:br>
              <a:rPr lang="de-DE" dirty="0"/>
            </a:br>
            <a:r>
              <a:rPr lang="de-DE" dirty="0"/>
              <a:t>(3D-Druck / gekauft / Kamera-Attrappe / … )</a:t>
            </a:r>
          </a:p>
          <a:p>
            <a:r>
              <a:rPr lang="de-DE" dirty="0"/>
              <a:t>Wie gut/schlecht funktioniert </a:t>
            </a:r>
            <a:r>
              <a:rPr lang="de-DE" dirty="0" err="1"/>
              <a:t>motioneyeOS</a:t>
            </a:r>
            <a:r>
              <a:rPr lang="de-DE" dirty="0"/>
              <a:t> </a:t>
            </a:r>
            <a:br>
              <a:rPr lang="de-DE" dirty="0"/>
            </a:br>
            <a:r>
              <a:rPr lang="de-DE" dirty="0"/>
              <a:t>(</a:t>
            </a:r>
            <a:r>
              <a:rPr lang="de-DE" dirty="0" err="1"/>
              <a:t>Motiondetection</a:t>
            </a:r>
            <a:r>
              <a:rPr lang="de-DE" dirty="0"/>
              <a:t>, Installation, …)</a:t>
            </a:r>
          </a:p>
          <a:p>
            <a:r>
              <a:rPr lang="de-DE" dirty="0"/>
              <a:t>Performance (Pi3 / Pi </a:t>
            </a:r>
            <a:r>
              <a:rPr lang="de-DE" dirty="0" err="1"/>
              <a:t>zero</a:t>
            </a:r>
            <a:r>
              <a:rPr lang="de-DE" dirty="0"/>
              <a:t>)</a:t>
            </a:r>
          </a:p>
          <a:p>
            <a:r>
              <a:rPr lang="de-DE" dirty="0">
                <a:highlight>
                  <a:srgbClr val="FFFF00"/>
                </a:highlight>
              </a:rPr>
              <a:t>Was ist wichtig? </a:t>
            </a:r>
            <a:br>
              <a:rPr lang="de-DE" dirty="0">
                <a:highlight>
                  <a:srgbClr val="FFFF00"/>
                </a:highlight>
              </a:rPr>
            </a:br>
            <a:r>
              <a:rPr lang="de-DE" dirty="0">
                <a:highlight>
                  <a:srgbClr val="FFFF00"/>
                </a:highlight>
              </a:rPr>
              <a:t>CPU, RAM, Speicher, Bandbreite (WLAN, LAN)</a:t>
            </a:r>
          </a:p>
          <a:p>
            <a:r>
              <a:rPr lang="de-DE" dirty="0">
                <a:highlight>
                  <a:srgbClr val="FFFF00"/>
                </a:highlight>
              </a:rPr>
              <a:t>Welche Bildraten sind möglich / notwendig? (Tag/Nacht) </a:t>
            </a:r>
            <a:endParaRPr lang="de-DE" dirty="0"/>
          </a:p>
          <a:p>
            <a:r>
              <a:rPr lang="de-DE" dirty="0">
                <a:highlight>
                  <a:srgbClr val="FFFF00"/>
                </a:highlight>
              </a:rPr>
              <a:t>TESTEN!!</a:t>
            </a:r>
          </a:p>
        </p:txBody>
      </p:sp>
    </p:spTree>
    <p:extLst>
      <p:ext uri="{BB962C8B-B14F-4D97-AF65-F5344CB8AC3E}">
        <p14:creationId xmlns:p14="http://schemas.microsoft.com/office/powerpoint/2010/main" val="7586590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4DCDEAE-4D81-4CCE-BD57-DC2046B051D2}"/>
              </a:ext>
            </a:extLst>
          </p:cNvPr>
          <p:cNvSpPr>
            <a:spLocks noGrp="1"/>
          </p:cNvSpPr>
          <p:nvPr>
            <p:ph type="title"/>
          </p:nvPr>
        </p:nvSpPr>
        <p:spPr/>
        <p:txBody>
          <a:bodyPr/>
          <a:lstStyle/>
          <a:p>
            <a:r>
              <a:rPr lang="de-DE" dirty="0"/>
              <a:t>Unser finaler Prototyp</a:t>
            </a:r>
          </a:p>
        </p:txBody>
      </p:sp>
      <p:sp>
        <p:nvSpPr>
          <p:cNvPr id="3" name="Inhaltsplatzhalter 2">
            <a:extLst>
              <a:ext uri="{FF2B5EF4-FFF2-40B4-BE49-F238E27FC236}">
                <a16:creationId xmlns:a16="http://schemas.microsoft.com/office/drawing/2014/main" id="{33E90F93-159B-4CF3-B362-0959B343232A}"/>
              </a:ext>
            </a:extLst>
          </p:cNvPr>
          <p:cNvSpPr>
            <a:spLocks noGrp="1"/>
          </p:cNvSpPr>
          <p:nvPr>
            <p:ph type="body" idx="1"/>
          </p:nvPr>
        </p:nvSpPr>
        <p:spPr/>
        <p:txBody>
          <a:bodyPr>
            <a:normAutofit fontScale="70000" lnSpcReduction="20000"/>
          </a:bodyPr>
          <a:lstStyle/>
          <a:p>
            <a:r>
              <a:rPr lang="de-DE" dirty="0"/>
              <a:t>Foto /  Video</a:t>
            </a:r>
          </a:p>
          <a:p>
            <a:r>
              <a:rPr lang="de-DE" dirty="0"/>
              <a:t>Incl. Licht</a:t>
            </a:r>
          </a:p>
          <a:p>
            <a:r>
              <a:rPr lang="de-DE" dirty="0"/>
              <a:t>Ggf. Audio</a:t>
            </a:r>
          </a:p>
        </p:txBody>
      </p:sp>
    </p:spTree>
    <p:extLst>
      <p:ext uri="{BB962C8B-B14F-4D97-AF65-F5344CB8AC3E}">
        <p14:creationId xmlns:p14="http://schemas.microsoft.com/office/powerpoint/2010/main" val="21988704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3D6A603A-0E29-4ABA-A6B1-8246468F796F}"/>
              </a:ext>
            </a:extLst>
          </p:cNvPr>
          <p:cNvSpPr>
            <a:spLocks noGrp="1"/>
          </p:cNvSpPr>
          <p:nvPr>
            <p:ph type="title"/>
          </p:nvPr>
        </p:nvSpPr>
        <p:spPr/>
        <p:txBody>
          <a:bodyPr/>
          <a:lstStyle/>
          <a:p>
            <a:endParaRPr lang="de-DE" dirty="0"/>
          </a:p>
        </p:txBody>
      </p:sp>
      <p:sp>
        <p:nvSpPr>
          <p:cNvPr id="5" name="Inhaltsplatzhalter 4">
            <a:extLst>
              <a:ext uri="{FF2B5EF4-FFF2-40B4-BE49-F238E27FC236}">
                <a16:creationId xmlns:a16="http://schemas.microsoft.com/office/drawing/2014/main" id="{E5EADA1F-5AEC-4D53-A83D-5106F4AF25CC}"/>
              </a:ext>
            </a:extLst>
          </p:cNvPr>
          <p:cNvSpPr>
            <a:spLocks noGrp="1"/>
          </p:cNvSpPr>
          <p:nvPr>
            <p:ph idx="1"/>
          </p:nvPr>
        </p:nvSpPr>
        <p:spPr/>
        <p:txBody>
          <a:bodyPr/>
          <a:lstStyle/>
          <a:p>
            <a:r>
              <a:rPr lang="de-DE" dirty="0"/>
              <a:t>Foto auf Folie / in Echt zeigen</a:t>
            </a:r>
          </a:p>
        </p:txBody>
      </p:sp>
    </p:spTree>
    <p:extLst>
      <p:ext uri="{BB962C8B-B14F-4D97-AF65-F5344CB8AC3E}">
        <p14:creationId xmlns:p14="http://schemas.microsoft.com/office/powerpoint/2010/main" val="27206254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A93C062-42D4-43EF-B7A8-9708E5766A06}"/>
              </a:ext>
            </a:extLst>
          </p:cNvPr>
          <p:cNvSpPr>
            <a:spLocks noGrp="1"/>
          </p:cNvSpPr>
          <p:nvPr>
            <p:ph type="title"/>
          </p:nvPr>
        </p:nvSpPr>
        <p:spPr/>
        <p:txBody>
          <a:bodyPr/>
          <a:lstStyle/>
          <a:p>
            <a:r>
              <a:rPr lang="de-DE" dirty="0"/>
              <a:t>LED im Testbetrieb</a:t>
            </a:r>
          </a:p>
        </p:txBody>
      </p:sp>
      <p:pic>
        <p:nvPicPr>
          <p:cNvPr id="7" name="Inhaltsplatzhalter 6">
            <a:extLst>
              <a:ext uri="{FF2B5EF4-FFF2-40B4-BE49-F238E27FC236}">
                <a16:creationId xmlns:a16="http://schemas.microsoft.com/office/drawing/2014/main" id="{EB20B10D-FF70-485B-9CB9-488B40C85A1A}"/>
              </a:ext>
            </a:extLst>
          </p:cNvPr>
          <p:cNvPicPr>
            <a:picLocks noGrp="1" noChangeAspect="1"/>
          </p:cNvPicPr>
          <p:nvPr>
            <p:ph idx="1"/>
          </p:nvPr>
        </p:nvPicPr>
        <p:blipFill>
          <a:blip r:embed="rId2"/>
          <a:stretch>
            <a:fillRect/>
          </a:stretch>
        </p:blipFill>
        <p:spPr>
          <a:xfrm>
            <a:off x="4030463" y="2495360"/>
            <a:ext cx="5013014" cy="3914925"/>
          </a:xfrm>
        </p:spPr>
      </p:pic>
      <p:sp>
        <p:nvSpPr>
          <p:cNvPr id="8" name="Rechteck 7">
            <a:extLst>
              <a:ext uri="{FF2B5EF4-FFF2-40B4-BE49-F238E27FC236}">
                <a16:creationId xmlns:a16="http://schemas.microsoft.com/office/drawing/2014/main" id="{AEE60558-C5DF-4174-8556-24F895092DAC}"/>
              </a:ext>
            </a:extLst>
          </p:cNvPr>
          <p:cNvSpPr/>
          <p:nvPr/>
        </p:nvSpPr>
        <p:spPr>
          <a:xfrm>
            <a:off x="1451499" y="6246310"/>
            <a:ext cx="4572000" cy="1754326"/>
          </a:xfrm>
          <a:prstGeom prst="rect">
            <a:avLst/>
          </a:prstGeom>
        </p:spPr>
        <p:txBody>
          <a:bodyPr>
            <a:spAutoFit/>
          </a:bodyPr>
          <a:lstStyle/>
          <a:p>
            <a:r>
              <a:rPr lang="de-DE" dirty="0">
                <a:hlinkClick r:id="rId3"/>
              </a:rPr>
              <a:t>https://www.computerhilfen.de/info/raspberry-pi-gpio-anschluss-belegung-der-pins.html</a:t>
            </a:r>
            <a:endParaRPr lang="de-DE" dirty="0"/>
          </a:p>
          <a:p>
            <a:r>
              <a:rPr lang="de-DE" dirty="0">
                <a:hlinkClick r:id="rId4"/>
              </a:rPr>
              <a:t>https://www.conrad.de/de/ir-emitter-940-nm-50-3-mm-radial-bedrahtet-kingbright-l-934f3c-154394.html</a:t>
            </a:r>
            <a:endParaRPr lang="de-DE" dirty="0"/>
          </a:p>
          <a:p>
            <a:endParaRPr lang="de-DE" dirty="0"/>
          </a:p>
        </p:txBody>
      </p:sp>
      <p:pic>
        <p:nvPicPr>
          <p:cNvPr id="10" name="Grafik 9" descr="Ein Bild, das Wasser, drinnen enthält.&#10;&#10;Mit sehr hoher Zuverlässigkeit generierte Beschreibung">
            <a:extLst>
              <a:ext uri="{FF2B5EF4-FFF2-40B4-BE49-F238E27FC236}">
                <a16:creationId xmlns:a16="http://schemas.microsoft.com/office/drawing/2014/main" id="{21C0D65B-5A97-4196-B30C-C8923E877821}"/>
              </a:ext>
            </a:extLst>
          </p:cNvPr>
          <p:cNvPicPr>
            <a:picLocks noChangeAspect="1"/>
          </p:cNvPicPr>
          <p:nvPr/>
        </p:nvPicPr>
        <p:blipFill>
          <a:blip r:embed="rId5">
            <a:clrChange>
              <a:clrFrom>
                <a:srgbClr val="FFFFFF"/>
              </a:clrFrom>
              <a:clrTo>
                <a:srgbClr val="FFFFFF">
                  <a:alpha val="0"/>
                </a:srgbClr>
              </a:clrTo>
            </a:clrChange>
          </a:blip>
          <a:stretch>
            <a:fillRect/>
          </a:stretch>
        </p:blipFill>
        <p:spPr>
          <a:xfrm rot="5400000">
            <a:off x="66589" y="1992631"/>
            <a:ext cx="3962399" cy="891540"/>
          </a:xfrm>
          <a:prstGeom prst="rect">
            <a:avLst/>
          </a:prstGeom>
        </p:spPr>
      </p:pic>
      <p:sp>
        <p:nvSpPr>
          <p:cNvPr id="12" name="Freihandform: Form 11">
            <a:extLst>
              <a:ext uri="{FF2B5EF4-FFF2-40B4-BE49-F238E27FC236}">
                <a16:creationId xmlns:a16="http://schemas.microsoft.com/office/drawing/2014/main" id="{1A2F2CA0-8C56-4114-BB64-552FF15D033E}"/>
              </a:ext>
            </a:extLst>
          </p:cNvPr>
          <p:cNvSpPr/>
          <p:nvPr/>
        </p:nvSpPr>
        <p:spPr>
          <a:xfrm>
            <a:off x="2201662" y="2618913"/>
            <a:ext cx="3151573" cy="1713390"/>
          </a:xfrm>
          <a:custGeom>
            <a:avLst/>
            <a:gdLst>
              <a:gd name="connsiteX0" fmla="*/ 0 w 3124940"/>
              <a:gd name="connsiteY0" fmla="*/ 1713390 h 1713390"/>
              <a:gd name="connsiteX1" fmla="*/ 1695635 w 3124940"/>
              <a:gd name="connsiteY1" fmla="*/ 328473 h 1713390"/>
              <a:gd name="connsiteX2" fmla="*/ 3124940 w 3124940"/>
              <a:gd name="connsiteY2" fmla="*/ 0 h 1713390"/>
            </a:gdLst>
            <a:ahLst/>
            <a:cxnLst>
              <a:cxn ang="0">
                <a:pos x="connsiteX0" y="connsiteY0"/>
              </a:cxn>
              <a:cxn ang="0">
                <a:pos x="connsiteX1" y="connsiteY1"/>
              </a:cxn>
              <a:cxn ang="0">
                <a:pos x="connsiteX2" y="connsiteY2"/>
              </a:cxn>
            </a:cxnLst>
            <a:rect l="l" t="t" r="r" b="b"/>
            <a:pathLst>
              <a:path w="3124940" h="1713390">
                <a:moveTo>
                  <a:pt x="0" y="1713390"/>
                </a:moveTo>
                <a:cubicBezTo>
                  <a:pt x="587406" y="1163714"/>
                  <a:pt x="1174812" y="614038"/>
                  <a:pt x="1695635" y="328473"/>
                </a:cubicBezTo>
                <a:cubicBezTo>
                  <a:pt x="2216458" y="42908"/>
                  <a:pt x="2929631" y="26633"/>
                  <a:pt x="3124940" y="0"/>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de-DE"/>
          </a:p>
        </p:txBody>
      </p:sp>
      <p:sp>
        <p:nvSpPr>
          <p:cNvPr id="15" name="Freihandform: Form 14">
            <a:extLst>
              <a:ext uri="{FF2B5EF4-FFF2-40B4-BE49-F238E27FC236}">
                <a16:creationId xmlns:a16="http://schemas.microsoft.com/office/drawing/2014/main" id="{9ADF5A44-473D-46C0-A6B1-34A859856491}"/>
              </a:ext>
            </a:extLst>
          </p:cNvPr>
          <p:cNvSpPr/>
          <p:nvPr/>
        </p:nvSpPr>
        <p:spPr>
          <a:xfrm>
            <a:off x="1828800" y="3382393"/>
            <a:ext cx="3524435" cy="1626340"/>
          </a:xfrm>
          <a:custGeom>
            <a:avLst/>
            <a:gdLst>
              <a:gd name="connsiteX0" fmla="*/ 0 w 3790765"/>
              <a:gd name="connsiteY0" fmla="*/ 967666 h 1626340"/>
              <a:gd name="connsiteX1" fmla="*/ 852256 w 3790765"/>
              <a:gd name="connsiteY1" fmla="*/ 1589103 h 1626340"/>
              <a:gd name="connsiteX2" fmla="*/ 3790765 w 3790765"/>
              <a:gd name="connsiteY2" fmla="*/ 0 h 1626340"/>
            </a:gdLst>
            <a:ahLst/>
            <a:cxnLst>
              <a:cxn ang="0">
                <a:pos x="connsiteX0" y="connsiteY0"/>
              </a:cxn>
              <a:cxn ang="0">
                <a:pos x="connsiteX1" y="connsiteY1"/>
              </a:cxn>
              <a:cxn ang="0">
                <a:pos x="connsiteX2" y="connsiteY2"/>
              </a:cxn>
            </a:cxnLst>
            <a:rect l="l" t="t" r="r" b="b"/>
            <a:pathLst>
              <a:path w="3790765" h="1626340">
                <a:moveTo>
                  <a:pt x="0" y="967666"/>
                </a:moveTo>
                <a:cubicBezTo>
                  <a:pt x="110231" y="1359023"/>
                  <a:pt x="220462" y="1750381"/>
                  <a:pt x="852256" y="1589103"/>
                </a:cubicBezTo>
                <a:cubicBezTo>
                  <a:pt x="1484050" y="1427825"/>
                  <a:pt x="2637407" y="713912"/>
                  <a:pt x="3790765" y="0"/>
                </a:cubicBezTo>
              </a:path>
            </a:pathLst>
          </a:custGeom>
        </p:spPr>
        <p:style>
          <a:lnRef idx="2">
            <a:schemeClr val="dk1"/>
          </a:lnRef>
          <a:fillRef idx="0">
            <a:schemeClr val="dk1"/>
          </a:fillRef>
          <a:effectRef idx="1">
            <a:schemeClr val="dk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a:ln w="0"/>
              <a:solidFill>
                <a:schemeClr val="tx1"/>
              </a:solidFill>
              <a:effectLst>
                <a:outerShdw blurRad="38100" dist="19050" dir="2700000" algn="tl" rotWithShape="0">
                  <a:schemeClr val="dk1">
                    <a:alpha val="40000"/>
                  </a:schemeClr>
                </a:outerShdw>
              </a:effectLst>
            </a:endParaRPr>
          </a:p>
        </p:txBody>
      </p:sp>
      <p:sp>
        <p:nvSpPr>
          <p:cNvPr id="16" name="Rechteck 15">
            <a:extLst>
              <a:ext uri="{FF2B5EF4-FFF2-40B4-BE49-F238E27FC236}">
                <a16:creationId xmlns:a16="http://schemas.microsoft.com/office/drawing/2014/main" id="{A979B4AE-17DC-445C-9756-D85E9F03C9C4}"/>
              </a:ext>
            </a:extLst>
          </p:cNvPr>
          <p:cNvSpPr/>
          <p:nvPr/>
        </p:nvSpPr>
        <p:spPr>
          <a:xfrm rot="19824476">
            <a:off x="2658329" y="4510096"/>
            <a:ext cx="1207363" cy="3107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R1</a:t>
            </a:r>
          </a:p>
        </p:txBody>
      </p:sp>
    </p:spTree>
    <p:extLst>
      <p:ext uri="{BB962C8B-B14F-4D97-AF65-F5344CB8AC3E}">
        <p14:creationId xmlns:p14="http://schemas.microsoft.com/office/powerpoint/2010/main" val="7075718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6174E6-06BA-4EB2-9B52-8F0B16315F1A}"/>
              </a:ext>
            </a:extLst>
          </p:cNvPr>
          <p:cNvSpPr>
            <a:spLocks noGrp="1"/>
          </p:cNvSpPr>
          <p:nvPr>
            <p:ph type="title"/>
          </p:nvPr>
        </p:nvSpPr>
        <p:spPr/>
        <p:txBody>
          <a:bodyPr/>
          <a:lstStyle/>
          <a:p>
            <a:r>
              <a:rPr lang="de-DE" dirty="0"/>
              <a:t>Einbau LEDs								</a:t>
            </a:r>
          </a:p>
        </p:txBody>
      </p:sp>
      <p:sp>
        <p:nvSpPr>
          <p:cNvPr id="4" name="Inhaltsplatzhalter 3">
            <a:extLst>
              <a:ext uri="{FF2B5EF4-FFF2-40B4-BE49-F238E27FC236}">
                <a16:creationId xmlns:a16="http://schemas.microsoft.com/office/drawing/2014/main" id="{60BC00D6-6C37-4C11-8C5F-6AD1178A214B}"/>
              </a:ext>
            </a:extLst>
          </p:cNvPr>
          <p:cNvSpPr>
            <a:spLocks noGrp="1"/>
          </p:cNvSpPr>
          <p:nvPr>
            <p:ph idx="1"/>
          </p:nvPr>
        </p:nvSpPr>
        <p:spPr>
          <a:xfrm>
            <a:off x="982133" y="1861074"/>
            <a:ext cx="7704667" cy="1387736"/>
          </a:xfrm>
        </p:spPr>
        <p:txBody>
          <a:bodyPr/>
          <a:lstStyle/>
          <a:p>
            <a:r>
              <a:rPr lang="de-DE" dirty="0"/>
              <a:t>IR-LED (870nm): 1,35V | 100 </a:t>
            </a:r>
            <a:r>
              <a:rPr lang="de-DE" dirty="0" err="1"/>
              <a:t>mAh</a:t>
            </a:r>
            <a:endParaRPr lang="de-DE" dirty="0"/>
          </a:p>
          <a:p>
            <a:endParaRPr lang="de-DE" dirty="0"/>
          </a:p>
        </p:txBody>
      </p:sp>
      <p:pic>
        <p:nvPicPr>
          <p:cNvPr id="8" name="Inhaltsplatzhalter 12">
            <a:extLst>
              <a:ext uri="{FF2B5EF4-FFF2-40B4-BE49-F238E27FC236}">
                <a16:creationId xmlns:a16="http://schemas.microsoft.com/office/drawing/2014/main" id="{FDC6BDB7-13EE-4A85-8B26-ED6FD3D1A138}"/>
              </a:ext>
            </a:extLst>
          </p:cNvPr>
          <p:cNvPicPr>
            <a:picLocks noChangeAspect="1"/>
          </p:cNvPicPr>
          <p:nvPr/>
        </p:nvPicPr>
        <p:blipFill>
          <a:blip r:embed="rId3"/>
          <a:stretch>
            <a:fillRect/>
          </a:stretch>
        </p:blipFill>
        <p:spPr>
          <a:xfrm>
            <a:off x="6026824" y="930729"/>
            <a:ext cx="2939674" cy="4833381"/>
          </a:xfrm>
          <a:prstGeom prst="rect">
            <a:avLst/>
          </a:prstGeom>
        </p:spPr>
      </p:pic>
      <p:graphicFrame>
        <p:nvGraphicFramePr>
          <p:cNvPr id="11" name="Tabelle 10">
            <a:extLst>
              <a:ext uri="{FF2B5EF4-FFF2-40B4-BE49-F238E27FC236}">
                <a16:creationId xmlns:a16="http://schemas.microsoft.com/office/drawing/2014/main" id="{E01FB6FB-008A-4227-BB90-1F07C28DD6F0}"/>
              </a:ext>
            </a:extLst>
          </p:cNvPr>
          <p:cNvGraphicFramePr>
            <a:graphicFrameLocks noGrp="1"/>
          </p:cNvGraphicFramePr>
          <p:nvPr>
            <p:extLst>
              <p:ext uri="{D42A27DB-BD31-4B8C-83A1-F6EECF244321}">
                <p14:modId xmlns:p14="http://schemas.microsoft.com/office/powerpoint/2010/main" val="3732067087"/>
              </p:ext>
            </p:extLst>
          </p:nvPr>
        </p:nvGraphicFramePr>
        <p:xfrm>
          <a:off x="971376" y="2664477"/>
          <a:ext cx="4644117" cy="1813939"/>
        </p:xfrm>
        <a:graphic>
          <a:graphicData uri="http://schemas.openxmlformats.org/drawingml/2006/table">
            <a:tbl>
              <a:tblPr firstRow="1">
                <a:tableStyleId>{5C22544A-7EE6-4342-B048-85BDC9FD1C3A}</a:tableStyleId>
              </a:tblPr>
              <a:tblGrid>
                <a:gridCol w="1548039">
                  <a:extLst>
                    <a:ext uri="{9D8B030D-6E8A-4147-A177-3AD203B41FA5}">
                      <a16:colId xmlns:a16="http://schemas.microsoft.com/office/drawing/2014/main" val="315927865"/>
                    </a:ext>
                  </a:extLst>
                </a:gridCol>
                <a:gridCol w="1548039">
                  <a:extLst>
                    <a:ext uri="{9D8B030D-6E8A-4147-A177-3AD203B41FA5}">
                      <a16:colId xmlns:a16="http://schemas.microsoft.com/office/drawing/2014/main" val="3827864307"/>
                    </a:ext>
                  </a:extLst>
                </a:gridCol>
                <a:gridCol w="1548039">
                  <a:extLst>
                    <a:ext uri="{9D8B030D-6E8A-4147-A177-3AD203B41FA5}">
                      <a16:colId xmlns:a16="http://schemas.microsoft.com/office/drawing/2014/main" val="1726818689"/>
                    </a:ext>
                  </a:extLst>
                </a:gridCol>
              </a:tblGrid>
              <a:tr h="595090">
                <a:tc>
                  <a:txBody>
                    <a:bodyPr/>
                    <a:lstStyle/>
                    <a:p>
                      <a:pPr algn="ctr" fontAlgn="b"/>
                      <a:r>
                        <a:rPr lang="de-DE" sz="1800" u="none" strike="noStrike" dirty="0">
                          <a:effectLst/>
                        </a:rPr>
                        <a:t>Anzahl LEDs</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R (5V) [</a:t>
                      </a:r>
                      <a:r>
                        <a:rPr lang="el-GR" sz="1800" u="none" strike="noStrike" dirty="0">
                          <a:effectLst/>
                        </a:rPr>
                        <a:t>Ω</a:t>
                      </a:r>
                      <a:r>
                        <a:rPr lang="de-DE" sz="1800" u="none" strike="noStrike" dirty="0">
                          <a:effectLst/>
                        </a:rPr>
                        <a:t>]</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R (3,3V) [</a:t>
                      </a:r>
                      <a:r>
                        <a:rPr lang="el-GR" sz="1800" u="none" strike="noStrike" dirty="0">
                          <a:effectLst/>
                        </a:rPr>
                        <a:t>Ω</a:t>
                      </a:r>
                      <a:r>
                        <a:rPr lang="de-DE" sz="1800" u="none" strike="noStrike" dirty="0">
                          <a:effectLst/>
                        </a:rPr>
                        <a:t>]</a:t>
                      </a:r>
                      <a:endParaRPr lang="de-DE" sz="1800" b="0" i="0" u="none" strike="noStrike" dirty="0">
                        <a:solidFill>
                          <a:srgbClr val="000000"/>
                        </a:solidFill>
                        <a:effectLst/>
                        <a:latin typeface="Calibri" panose="020F0502020204030204" pitchFamily="34" charset="0"/>
                      </a:endParaRPr>
                    </a:p>
                  </a:txBody>
                  <a:tcPr marL="8626" marR="8626" marT="8626" marB="0" anchor="ctr"/>
                </a:tc>
                <a:extLst>
                  <a:ext uri="{0D108BD9-81ED-4DB2-BD59-A6C34878D82A}">
                    <a16:rowId xmlns:a16="http://schemas.microsoft.com/office/drawing/2014/main" val="1126620518"/>
                  </a:ext>
                </a:extLst>
              </a:tr>
              <a:tr h="406283">
                <a:tc>
                  <a:txBody>
                    <a:bodyPr/>
                    <a:lstStyle/>
                    <a:p>
                      <a:pPr algn="ctr" fontAlgn="b"/>
                      <a:r>
                        <a:rPr lang="de-DE" sz="1800" u="none" strike="noStrike" dirty="0">
                          <a:effectLst/>
                        </a:rPr>
                        <a:t>1</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a:effectLst/>
                        </a:rPr>
                        <a:t>36,5</a:t>
                      </a:r>
                      <a:endParaRPr lang="de-DE" sz="1800" b="0" i="0" u="none" strike="noStrike">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a:effectLst/>
                        </a:rPr>
                        <a:t>19,5</a:t>
                      </a:r>
                      <a:endParaRPr lang="de-DE" sz="1800" b="0" i="0" u="none" strike="noStrike">
                        <a:solidFill>
                          <a:srgbClr val="000000"/>
                        </a:solidFill>
                        <a:effectLst/>
                        <a:latin typeface="Calibri" panose="020F0502020204030204" pitchFamily="34" charset="0"/>
                      </a:endParaRPr>
                    </a:p>
                  </a:txBody>
                  <a:tcPr marL="8626" marR="8626" marT="8626" marB="0" anchor="ctr"/>
                </a:tc>
                <a:extLst>
                  <a:ext uri="{0D108BD9-81ED-4DB2-BD59-A6C34878D82A}">
                    <a16:rowId xmlns:a16="http://schemas.microsoft.com/office/drawing/2014/main" val="3099818238"/>
                  </a:ext>
                </a:extLst>
              </a:tr>
              <a:tr h="406283">
                <a:tc>
                  <a:txBody>
                    <a:bodyPr/>
                    <a:lstStyle/>
                    <a:p>
                      <a:pPr algn="ctr" fontAlgn="b"/>
                      <a:r>
                        <a:rPr lang="de-DE" sz="1800" u="none" strike="noStrike">
                          <a:effectLst/>
                        </a:rPr>
                        <a:t>2</a:t>
                      </a:r>
                      <a:endParaRPr lang="de-DE" sz="1800" b="0" i="0" u="none" strike="noStrike">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23</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6</a:t>
                      </a:r>
                      <a:endParaRPr lang="de-DE" sz="1800" b="0" i="0" u="none" strike="noStrike" dirty="0">
                        <a:solidFill>
                          <a:srgbClr val="000000"/>
                        </a:solidFill>
                        <a:effectLst/>
                        <a:latin typeface="Calibri" panose="020F0502020204030204" pitchFamily="34" charset="0"/>
                      </a:endParaRPr>
                    </a:p>
                  </a:txBody>
                  <a:tcPr marL="8626" marR="8626" marT="8626" marB="0" anchor="ctr"/>
                </a:tc>
                <a:extLst>
                  <a:ext uri="{0D108BD9-81ED-4DB2-BD59-A6C34878D82A}">
                    <a16:rowId xmlns:a16="http://schemas.microsoft.com/office/drawing/2014/main" val="437425061"/>
                  </a:ext>
                </a:extLst>
              </a:tr>
              <a:tr h="406283">
                <a:tc>
                  <a:txBody>
                    <a:bodyPr/>
                    <a:lstStyle/>
                    <a:p>
                      <a:pPr algn="ctr" fontAlgn="b"/>
                      <a:r>
                        <a:rPr lang="de-DE" sz="1800" u="none" strike="noStrike">
                          <a:effectLst/>
                        </a:rPr>
                        <a:t>3</a:t>
                      </a:r>
                      <a:endParaRPr lang="de-DE" sz="1800" b="0" i="0" u="none" strike="noStrike">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9,5</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a:t>
                      </a:r>
                      <a:endParaRPr lang="de-DE" sz="1800" b="0" i="0" u="none" strike="noStrike" dirty="0">
                        <a:solidFill>
                          <a:srgbClr val="000000"/>
                        </a:solidFill>
                        <a:effectLst/>
                        <a:latin typeface="Calibri" panose="020F0502020204030204" pitchFamily="34" charset="0"/>
                      </a:endParaRPr>
                    </a:p>
                  </a:txBody>
                  <a:tcPr marL="8626" marR="8626" marT="8626" marB="0" anchor="ctr"/>
                </a:tc>
                <a:extLst>
                  <a:ext uri="{0D108BD9-81ED-4DB2-BD59-A6C34878D82A}">
                    <a16:rowId xmlns:a16="http://schemas.microsoft.com/office/drawing/2014/main" val="2917821609"/>
                  </a:ext>
                </a:extLst>
              </a:tr>
            </a:tbl>
          </a:graphicData>
        </a:graphic>
      </p:graphicFrame>
      <p:grpSp>
        <p:nvGrpSpPr>
          <p:cNvPr id="27" name="Gruppieren 26">
            <a:extLst>
              <a:ext uri="{FF2B5EF4-FFF2-40B4-BE49-F238E27FC236}">
                <a16:creationId xmlns:a16="http://schemas.microsoft.com/office/drawing/2014/main" id="{49B6EBD5-491B-402D-A187-C89E9F652086}"/>
              </a:ext>
            </a:extLst>
          </p:cNvPr>
          <p:cNvGrpSpPr/>
          <p:nvPr/>
        </p:nvGrpSpPr>
        <p:grpSpPr>
          <a:xfrm>
            <a:off x="1645522" y="5281819"/>
            <a:ext cx="3295824" cy="548427"/>
            <a:chOff x="2121128" y="5215683"/>
            <a:chExt cx="2423974" cy="408740"/>
          </a:xfrm>
        </p:grpSpPr>
        <p:sp>
          <p:nvSpPr>
            <p:cNvPr id="3" name="Ellipse 2">
              <a:extLst>
                <a:ext uri="{FF2B5EF4-FFF2-40B4-BE49-F238E27FC236}">
                  <a16:creationId xmlns:a16="http://schemas.microsoft.com/office/drawing/2014/main" id="{E3DA86DA-1C82-484F-888A-8C767EBEB18D}"/>
                </a:ext>
              </a:extLst>
            </p:cNvPr>
            <p:cNvSpPr/>
            <p:nvPr/>
          </p:nvSpPr>
          <p:spPr>
            <a:xfrm>
              <a:off x="2121128" y="5443381"/>
              <a:ext cx="108000" cy="10800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7" name="Ellipse 6">
              <a:extLst>
                <a:ext uri="{FF2B5EF4-FFF2-40B4-BE49-F238E27FC236}">
                  <a16:creationId xmlns:a16="http://schemas.microsoft.com/office/drawing/2014/main" id="{6C365E86-E8E0-46AE-8F33-6DE88B843EE3}"/>
                </a:ext>
              </a:extLst>
            </p:cNvPr>
            <p:cNvSpPr/>
            <p:nvPr/>
          </p:nvSpPr>
          <p:spPr>
            <a:xfrm>
              <a:off x="4437102" y="5443381"/>
              <a:ext cx="108000" cy="10800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grpSp>
          <p:nvGrpSpPr>
            <p:cNvPr id="16" name="Gruppieren 15">
              <a:extLst>
                <a:ext uri="{FF2B5EF4-FFF2-40B4-BE49-F238E27FC236}">
                  <a16:creationId xmlns:a16="http://schemas.microsoft.com/office/drawing/2014/main" id="{87E2278C-9C0F-4EE8-8591-DEA24A6B63ED}"/>
                </a:ext>
              </a:extLst>
            </p:cNvPr>
            <p:cNvGrpSpPr/>
            <p:nvPr/>
          </p:nvGrpSpPr>
          <p:grpSpPr>
            <a:xfrm>
              <a:off x="2775985" y="5215683"/>
              <a:ext cx="206886" cy="408740"/>
              <a:chOff x="2775985" y="5215683"/>
              <a:chExt cx="206886" cy="408740"/>
            </a:xfrm>
          </p:grpSpPr>
          <p:grpSp>
            <p:nvGrpSpPr>
              <p:cNvPr id="10" name="Gruppieren 9">
                <a:extLst>
                  <a:ext uri="{FF2B5EF4-FFF2-40B4-BE49-F238E27FC236}">
                    <a16:creationId xmlns:a16="http://schemas.microsoft.com/office/drawing/2014/main" id="{5F9A7BA7-8894-47C9-A722-F35F375B6A5B}"/>
                  </a:ext>
                </a:extLst>
              </p:cNvPr>
              <p:cNvGrpSpPr/>
              <p:nvPr/>
            </p:nvGrpSpPr>
            <p:grpSpPr>
              <a:xfrm>
                <a:off x="2775985" y="5371381"/>
                <a:ext cx="180000" cy="253042"/>
                <a:chOff x="2545947" y="5469147"/>
                <a:chExt cx="180000" cy="253042"/>
              </a:xfrm>
            </p:grpSpPr>
            <p:sp>
              <p:nvSpPr>
                <p:cNvPr id="5" name="Gleichschenkliges Dreieck 4">
                  <a:extLst>
                    <a:ext uri="{FF2B5EF4-FFF2-40B4-BE49-F238E27FC236}">
                      <a16:creationId xmlns:a16="http://schemas.microsoft.com/office/drawing/2014/main" id="{03CD77CC-B7A6-45CE-B4C5-3CD192A6FAE8}"/>
                    </a:ext>
                  </a:extLst>
                </p:cNvPr>
                <p:cNvSpPr/>
                <p:nvPr/>
              </p:nvSpPr>
              <p:spPr>
                <a:xfrm rot="5400000">
                  <a:off x="2509426" y="5505668"/>
                  <a:ext cx="253042" cy="180000"/>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cxnSp>
              <p:nvCxnSpPr>
                <p:cNvPr id="9" name="Gerader Verbinder 8">
                  <a:extLst>
                    <a:ext uri="{FF2B5EF4-FFF2-40B4-BE49-F238E27FC236}">
                      <a16:creationId xmlns:a16="http://schemas.microsoft.com/office/drawing/2014/main" id="{D74A440B-63B7-4B3F-BC2B-5D88B604F7DF}"/>
                    </a:ext>
                  </a:extLst>
                </p:cNvPr>
                <p:cNvCxnSpPr/>
                <p:nvPr/>
              </p:nvCxnSpPr>
              <p:spPr>
                <a:xfrm>
                  <a:off x="2725947" y="5469147"/>
                  <a:ext cx="0" cy="252000"/>
                </a:xfrm>
                <a:prstGeom prst="line">
                  <a:avLst/>
                </a:prstGeom>
              </p:spPr>
              <p:style>
                <a:lnRef idx="2">
                  <a:schemeClr val="dk1"/>
                </a:lnRef>
                <a:fillRef idx="0">
                  <a:schemeClr val="dk1"/>
                </a:fillRef>
                <a:effectRef idx="1">
                  <a:schemeClr val="dk1"/>
                </a:effectRef>
                <a:fontRef idx="minor">
                  <a:schemeClr val="tx1"/>
                </a:fontRef>
              </p:style>
            </p:cxnSp>
          </p:grpSp>
          <p:cxnSp>
            <p:nvCxnSpPr>
              <p:cNvPr id="13" name="Gerade Verbindung mit Pfeil 12">
                <a:extLst>
                  <a:ext uri="{FF2B5EF4-FFF2-40B4-BE49-F238E27FC236}">
                    <a16:creationId xmlns:a16="http://schemas.microsoft.com/office/drawing/2014/main" id="{3C531BFC-0C1C-4BEB-B8CB-4FCBCDA59745}"/>
                  </a:ext>
                </a:extLst>
              </p:cNvPr>
              <p:cNvCxnSpPr>
                <a:cxnSpLocks/>
              </p:cNvCxnSpPr>
              <p:nvPr/>
            </p:nvCxnSpPr>
            <p:spPr>
              <a:xfrm flipV="1">
                <a:off x="2809483" y="5215683"/>
                <a:ext cx="90000" cy="13227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Gerade Verbindung mit Pfeil 14">
                <a:extLst>
                  <a:ext uri="{FF2B5EF4-FFF2-40B4-BE49-F238E27FC236}">
                    <a16:creationId xmlns:a16="http://schemas.microsoft.com/office/drawing/2014/main" id="{2CD3A4C0-2186-4DB0-B433-2092B5A42F5D}"/>
                  </a:ext>
                </a:extLst>
              </p:cNvPr>
              <p:cNvCxnSpPr>
                <a:cxnSpLocks/>
              </p:cNvCxnSpPr>
              <p:nvPr/>
            </p:nvCxnSpPr>
            <p:spPr>
              <a:xfrm flipV="1">
                <a:off x="2892871" y="5264565"/>
                <a:ext cx="90000" cy="13227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grpSp>
          <p:nvGrpSpPr>
            <p:cNvPr id="17" name="Gruppieren 16">
              <a:extLst>
                <a:ext uri="{FF2B5EF4-FFF2-40B4-BE49-F238E27FC236}">
                  <a16:creationId xmlns:a16="http://schemas.microsoft.com/office/drawing/2014/main" id="{CB096A49-ED1C-47CE-AC80-11876D95B9D2}"/>
                </a:ext>
              </a:extLst>
            </p:cNvPr>
            <p:cNvGrpSpPr/>
            <p:nvPr/>
          </p:nvGrpSpPr>
          <p:grpSpPr>
            <a:xfrm>
              <a:off x="3169278" y="5215683"/>
              <a:ext cx="206886" cy="408740"/>
              <a:chOff x="2775985" y="5215683"/>
              <a:chExt cx="206886" cy="408740"/>
            </a:xfrm>
          </p:grpSpPr>
          <p:grpSp>
            <p:nvGrpSpPr>
              <p:cNvPr id="18" name="Gruppieren 17">
                <a:extLst>
                  <a:ext uri="{FF2B5EF4-FFF2-40B4-BE49-F238E27FC236}">
                    <a16:creationId xmlns:a16="http://schemas.microsoft.com/office/drawing/2014/main" id="{82407E7F-0188-450C-A68B-6FF6B16C6769}"/>
                  </a:ext>
                </a:extLst>
              </p:cNvPr>
              <p:cNvGrpSpPr/>
              <p:nvPr/>
            </p:nvGrpSpPr>
            <p:grpSpPr>
              <a:xfrm>
                <a:off x="2775985" y="5371381"/>
                <a:ext cx="180000" cy="253042"/>
                <a:chOff x="2545947" y="5469147"/>
                <a:chExt cx="180000" cy="253042"/>
              </a:xfrm>
            </p:grpSpPr>
            <p:sp>
              <p:nvSpPr>
                <p:cNvPr id="21" name="Gleichschenkliges Dreieck 20">
                  <a:extLst>
                    <a:ext uri="{FF2B5EF4-FFF2-40B4-BE49-F238E27FC236}">
                      <a16:creationId xmlns:a16="http://schemas.microsoft.com/office/drawing/2014/main" id="{695CF585-34EE-4EFB-8B2D-304C5916DB4E}"/>
                    </a:ext>
                  </a:extLst>
                </p:cNvPr>
                <p:cNvSpPr/>
                <p:nvPr/>
              </p:nvSpPr>
              <p:spPr>
                <a:xfrm rot="5400000">
                  <a:off x="2509426" y="5505668"/>
                  <a:ext cx="253042" cy="180000"/>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cxnSp>
              <p:nvCxnSpPr>
                <p:cNvPr id="22" name="Gerader Verbinder 21">
                  <a:extLst>
                    <a:ext uri="{FF2B5EF4-FFF2-40B4-BE49-F238E27FC236}">
                      <a16:creationId xmlns:a16="http://schemas.microsoft.com/office/drawing/2014/main" id="{BF4EC9F0-008E-480D-9CDD-83830FCE28E4}"/>
                    </a:ext>
                  </a:extLst>
                </p:cNvPr>
                <p:cNvCxnSpPr/>
                <p:nvPr/>
              </p:nvCxnSpPr>
              <p:spPr>
                <a:xfrm>
                  <a:off x="2725947" y="5469147"/>
                  <a:ext cx="0" cy="252000"/>
                </a:xfrm>
                <a:prstGeom prst="line">
                  <a:avLst/>
                </a:prstGeom>
              </p:spPr>
              <p:style>
                <a:lnRef idx="2">
                  <a:schemeClr val="dk1"/>
                </a:lnRef>
                <a:fillRef idx="0">
                  <a:schemeClr val="dk1"/>
                </a:fillRef>
                <a:effectRef idx="1">
                  <a:schemeClr val="dk1"/>
                </a:effectRef>
                <a:fontRef idx="minor">
                  <a:schemeClr val="tx1"/>
                </a:fontRef>
              </p:style>
            </p:cxnSp>
          </p:grpSp>
          <p:cxnSp>
            <p:nvCxnSpPr>
              <p:cNvPr id="19" name="Gerade Verbindung mit Pfeil 18">
                <a:extLst>
                  <a:ext uri="{FF2B5EF4-FFF2-40B4-BE49-F238E27FC236}">
                    <a16:creationId xmlns:a16="http://schemas.microsoft.com/office/drawing/2014/main" id="{2A6DF836-2660-4C42-BF88-A71E81E88195}"/>
                  </a:ext>
                </a:extLst>
              </p:cNvPr>
              <p:cNvCxnSpPr>
                <a:cxnSpLocks/>
              </p:cNvCxnSpPr>
              <p:nvPr/>
            </p:nvCxnSpPr>
            <p:spPr>
              <a:xfrm flipV="1">
                <a:off x="2809483" y="5215683"/>
                <a:ext cx="90000" cy="13227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0" name="Gerade Verbindung mit Pfeil 19">
                <a:extLst>
                  <a:ext uri="{FF2B5EF4-FFF2-40B4-BE49-F238E27FC236}">
                    <a16:creationId xmlns:a16="http://schemas.microsoft.com/office/drawing/2014/main" id="{BABC207F-F38B-4865-A4F1-7FA6400A69D1}"/>
                  </a:ext>
                </a:extLst>
              </p:cNvPr>
              <p:cNvCxnSpPr>
                <a:cxnSpLocks/>
              </p:cNvCxnSpPr>
              <p:nvPr/>
            </p:nvCxnSpPr>
            <p:spPr>
              <a:xfrm flipV="1">
                <a:off x="2892871" y="5264565"/>
                <a:ext cx="90000" cy="13227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cxnSp>
          <p:nvCxnSpPr>
            <p:cNvPr id="25" name="Gerader Verbinder 24">
              <a:extLst>
                <a:ext uri="{FF2B5EF4-FFF2-40B4-BE49-F238E27FC236}">
                  <a16:creationId xmlns:a16="http://schemas.microsoft.com/office/drawing/2014/main" id="{52CE4E14-78C3-492C-9A0B-7C9736E149E9}"/>
                </a:ext>
              </a:extLst>
            </p:cNvPr>
            <p:cNvCxnSpPr>
              <a:cxnSpLocks/>
            </p:cNvCxnSpPr>
            <p:nvPr/>
          </p:nvCxnSpPr>
          <p:spPr>
            <a:xfrm>
              <a:off x="2232734" y="5497381"/>
              <a:ext cx="2196860" cy="0"/>
            </a:xfrm>
            <a:prstGeom prst="line">
              <a:avLst/>
            </a:prstGeom>
          </p:spPr>
          <p:style>
            <a:lnRef idx="2">
              <a:schemeClr val="dk1"/>
            </a:lnRef>
            <a:fillRef idx="0">
              <a:schemeClr val="dk1"/>
            </a:fillRef>
            <a:effectRef idx="1">
              <a:schemeClr val="dk1"/>
            </a:effectRef>
            <a:fontRef idx="minor">
              <a:schemeClr val="tx1"/>
            </a:fontRef>
          </p:style>
        </p:cxnSp>
        <p:sp>
          <p:nvSpPr>
            <p:cNvPr id="23" name="Rechteck 22">
              <a:extLst>
                <a:ext uri="{FF2B5EF4-FFF2-40B4-BE49-F238E27FC236}">
                  <a16:creationId xmlns:a16="http://schemas.microsoft.com/office/drawing/2014/main" id="{930AA3A0-6792-4345-AFB2-44B10C764342}"/>
                </a:ext>
              </a:extLst>
            </p:cNvPr>
            <p:cNvSpPr/>
            <p:nvPr/>
          </p:nvSpPr>
          <p:spPr>
            <a:xfrm>
              <a:off x="3644905" y="5443381"/>
              <a:ext cx="349045" cy="10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dirty="0"/>
            </a:p>
          </p:txBody>
        </p:sp>
      </p:grpSp>
    </p:spTree>
    <p:extLst>
      <p:ext uri="{BB962C8B-B14F-4D97-AF65-F5344CB8AC3E}">
        <p14:creationId xmlns:p14="http://schemas.microsoft.com/office/powerpoint/2010/main" val="21995816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6174E6-06BA-4EB2-9B52-8F0B16315F1A}"/>
              </a:ext>
            </a:extLst>
          </p:cNvPr>
          <p:cNvSpPr>
            <a:spLocks noGrp="1"/>
          </p:cNvSpPr>
          <p:nvPr>
            <p:ph type="title"/>
          </p:nvPr>
        </p:nvSpPr>
        <p:spPr/>
        <p:txBody>
          <a:bodyPr/>
          <a:lstStyle/>
          <a:p>
            <a:r>
              <a:rPr lang="de-DE" dirty="0"/>
              <a:t>Einbau LEDs</a:t>
            </a:r>
          </a:p>
        </p:txBody>
      </p:sp>
      <p:grpSp>
        <p:nvGrpSpPr>
          <p:cNvPr id="3" name="Gruppieren 2">
            <a:extLst>
              <a:ext uri="{FF2B5EF4-FFF2-40B4-BE49-F238E27FC236}">
                <a16:creationId xmlns:a16="http://schemas.microsoft.com/office/drawing/2014/main" id="{5E8DB73D-3E48-475E-A00D-E400E2884049}"/>
              </a:ext>
            </a:extLst>
          </p:cNvPr>
          <p:cNvGrpSpPr>
            <a:grpSpLocks noChangeAspect="1"/>
          </p:cNvGrpSpPr>
          <p:nvPr/>
        </p:nvGrpSpPr>
        <p:grpSpPr>
          <a:xfrm>
            <a:off x="3877050" y="1990864"/>
            <a:ext cx="4954434" cy="4544028"/>
            <a:chOff x="3434240" y="858184"/>
            <a:chExt cx="5431383" cy="4981467"/>
          </a:xfrm>
        </p:grpSpPr>
        <p:pic>
          <p:nvPicPr>
            <p:cNvPr id="15" name="Grafik 14">
              <a:extLst>
                <a:ext uri="{FF2B5EF4-FFF2-40B4-BE49-F238E27FC236}">
                  <a16:creationId xmlns:a16="http://schemas.microsoft.com/office/drawing/2014/main" id="{D756BD94-8718-4C0B-B571-393B95272939}"/>
                </a:ext>
              </a:extLst>
            </p:cNvPr>
            <p:cNvPicPr>
              <a:picLocks noChangeAspect="1"/>
            </p:cNvPicPr>
            <p:nvPr/>
          </p:nvPicPr>
          <p:blipFill rotWithShape="1">
            <a:blip r:embed="rId3"/>
            <a:srcRect r="57633" b="22768"/>
            <a:stretch/>
          </p:blipFill>
          <p:spPr>
            <a:xfrm>
              <a:off x="3434240" y="858184"/>
              <a:ext cx="3874032" cy="4981467"/>
            </a:xfrm>
            <a:prstGeom prst="rect">
              <a:avLst/>
            </a:prstGeom>
          </p:spPr>
        </p:pic>
        <p:pic>
          <p:nvPicPr>
            <p:cNvPr id="6" name="Grafik 5">
              <a:extLst>
                <a:ext uri="{FF2B5EF4-FFF2-40B4-BE49-F238E27FC236}">
                  <a16:creationId xmlns:a16="http://schemas.microsoft.com/office/drawing/2014/main" id="{8DB73BDE-1490-44A3-924B-0948237DD189}"/>
                </a:ext>
              </a:extLst>
            </p:cNvPr>
            <p:cNvPicPr>
              <a:picLocks noChangeAspect="1"/>
            </p:cNvPicPr>
            <p:nvPr/>
          </p:nvPicPr>
          <p:blipFill rotWithShape="1">
            <a:blip r:embed="rId3"/>
            <a:srcRect l="60652" r="22317" b="22768"/>
            <a:stretch/>
          </p:blipFill>
          <p:spPr>
            <a:xfrm>
              <a:off x="7308272" y="858184"/>
              <a:ext cx="1557351" cy="4981467"/>
            </a:xfrm>
            <a:prstGeom prst="rect">
              <a:avLst/>
            </a:prstGeom>
          </p:spPr>
        </p:pic>
      </p:grpSp>
      <p:cxnSp>
        <p:nvCxnSpPr>
          <p:cNvPr id="12" name="Gerader Verbinder 11">
            <a:extLst>
              <a:ext uri="{FF2B5EF4-FFF2-40B4-BE49-F238E27FC236}">
                <a16:creationId xmlns:a16="http://schemas.microsoft.com/office/drawing/2014/main" id="{8DE538D5-8D34-4150-B9ED-6D19E2CC839E}"/>
              </a:ext>
            </a:extLst>
          </p:cNvPr>
          <p:cNvCxnSpPr>
            <a:cxnSpLocks/>
            <a:stCxn id="18" idx="4"/>
            <a:endCxn id="13" idx="0"/>
          </p:cNvCxnSpPr>
          <p:nvPr/>
        </p:nvCxnSpPr>
        <p:spPr>
          <a:xfrm>
            <a:off x="2484915" y="2549141"/>
            <a:ext cx="3275" cy="3174316"/>
          </a:xfrm>
          <a:prstGeom prst="line">
            <a:avLst/>
          </a:prstGeom>
        </p:spPr>
        <p:style>
          <a:lnRef idx="2">
            <a:schemeClr val="dk1"/>
          </a:lnRef>
          <a:fillRef idx="0">
            <a:schemeClr val="dk1"/>
          </a:fillRef>
          <a:effectRef idx="1">
            <a:schemeClr val="dk1"/>
          </a:effectRef>
          <a:fontRef idx="minor">
            <a:schemeClr val="tx1"/>
          </a:fontRef>
        </p:style>
      </p:cxnSp>
      <p:sp>
        <p:nvSpPr>
          <p:cNvPr id="7" name="Sehne 6">
            <a:extLst>
              <a:ext uri="{FF2B5EF4-FFF2-40B4-BE49-F238E27FC236}">
                <a16:creationId xmlns:a16="http://schemas.microsoft.com/office/drawing/2014/main" id="{27D2EF73-6B72-417B-A49C-6DEE5874CBB2}"/>
              </a:ext>
            </a:extLst>
          </p:cNvPr>
          <p:cNvSpPr/>
          <p:nvPr/>
        </p:nvSpPr>
        <p:spPr>
          <a:xfrm rot="5400000">
            <a:off x="2232915" y="3688791"/>
            <a:ext cx="504000" cy="504000"/>
          </a:xfrm>
          <a:prstGeom prst="chord">
            <a:avLst>
              <a:gd name="adj1" fmla="val 3007454"/>
              <a:gd name="adj2" fmla="val 1860888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1" name="Sehne 10">
            <a:extLst>
              <a:ext uri="{FF2B5EF4-FFF2-40B4-BE49-F238E27FC236}">
                <a16:creationId xmlns:a16="http://schemas.microsoft.com/office/drawing/2014/main" id="{9B7BD50C-B96A-4B5C-90A7-30A42DD78B27}"/>
              </a:ext>
            </a:extLst>
          </p:cNvPr>
          <p:cNvSpPr/>
          <p:nvPr/>
        </p:nvSpPr>
        <p:spPr>
          <a:xfrm rot="5400000">
            <a:off x="2232915" y="2855583"/>
            <a:ext cx="504000" cy="504000"/>
          </a:xfrm>
          <a:prstGeom prst="chord">
            <a:avLst>
              <a:gd name="adj1" fmla="val 3007454"/>
              <a:gd name="adj2" fmla="val 1857460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 name="Rechteck 7">
            <a:extLst>
              <a:ext uri="{FF2B5EF4-FFF2-40B4-BE49-F238E27FC236}">
                <a16:creationId xmlns:a16="http://schemas.microsoft.com/office/drawing/2014/main" id="{D4DB6F5D-5A2D-4429-AA08-0B879C1AAA36}"/>
              </a:ext>
            </a:extLst>
          </p:cNvPr>
          <p:cNvSpPr/>
          <p:nvPr/>
        </p:nvSpPr>
        <p:spPr>
          <a:xfrm>
            <a:off x="2340231" y="4550425"/>
            <a:ext cx="289368" cy="844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Ellipse 12">
            <a:extLst>
              <a:ext uri="{FF2B5EF4-FFF2-40B4-BE49-F238E27FC236}">
                <a16:creationId xmlns:a16="http://schemas.microsoft.com/office/drawing/2014/main" id="{EFBF83F8-EEB5-452E-AE49-41CA402BCD2B}"/>
              </a:ext>
            </a:extLst>
          </p:cNvPr>
          <p:cNvSpPr/>
          <p:nvPr/>
        </p:nvSpPr>
        <p:spPr>
          <a:xfrm>
            <a:off x="2380190" y="5723457"/>
            <a:ext cx="216000" cy="216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de-DE" dirty="0"/>
              <a:t>-</a:t>
            </a:r>
          </a:p>
        </p:txBody>
      </p:sp>
      <p:sp>
        <p:nvSpPr>
          <p:cNvPr id="18" name="Ellipse 17">
            <a:extLst>
              <a:ext uri="{FF2B5EF4-FFF2-40B4-BE49-F238E27FC236}">
                <a16:creationId xmlns:a16="http://schemas.microsoft.com/office/drawing/2014/main" id="{F66FC43E-7614-4E7E-82ED-A30C81F9BA68}"/>
              </a:ext>
            </a:extLst>
          </p:cNvPr>
          <p:cNvSpPr/>
          <p:nvPr/>
        </p:nvSpPr>
        <p:spPr>
          <a:xfrm>
            <a:off x="2376915" y="2333141"/>
            <a:ext cx="216000" cy="2160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de-DE" dirty="0"/>
              <a:t>+</a:t>
            </a:r>
          </a:p>
        </p:txBody>
      </p:sp>
    </p:spTree>
    <p:extLst>
      <p:ext uri="{BB962C8B-B14F-4D97-AF65-F5344CB8AC3E}">
        <p14:creationId xmlns:p14="http://schemas.microsoft.com/office/powerpoint/2010/main" val="25681166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D0FF86-CFA6-417B-808A-5365CFD3971E}"/>
              </a:ext>
            </a:extLst>
          </p:cNvPr>
          <p:cNvSpPr>
            <a:spLocks noGrp="1"/>
          </p:cNvSpPr>
          <p:nvPr>
            <p:ph type="title"/>
          </p:nvPr>
        </p:nvSpPr>
        <p:spPr/>
        <p:txBody>
          <a:bodyPr/>
          <a:lstStyle/>
          <a:p>
            <a:r>
              <a:rPr lang="de-DE" dirty="0"/>
              <a:t>DEMO</a:t>
            </a:r>
          </a:p>
        </p:txBody>
      </p:sp>
      <p:sp>
        <p:nvSpPr>
          <p:cNvPr id="3" name="Inhaltsplatzhalter 2">
            <a:extLst>
              <a:ext uri="{FF2B5EF4-FFF2-40B4-BE49-F238E27FC236}">
                <a16:creationId xmlns:a16="http://schemas.microsoft.com/office/drawing/2014/main" id="{FCB937BB-722C-4B79-95D3-958B26C4DB5C}"/>
              </a:ext>
            </a:extLst>
          </p:cNvPr>
          <p:cNvSpPr>
            <a:spLocks noGrp="1"/>
          </p:cNvSpPr>
          <p:nvPr>
            <p:ph idx="1"/>
          </p:nvPr>
        </p:nvSpPr>
        <p:spPr/>
        <p:txBody>
          <a:bodyPr/>
          <a:lstStyle/>
          <a:p>
            <a:r>
              <a:rPr lang="de-DE" dirty="0"/>
              <a:t>Ggf. zweiter </a:t>
            </a:r>
            <a:r>
              <a:rPr lang="de-DE" dirty="0" err="1"/>
              <a:t>Beamer</a:t>
            </a:r>
            <a:endParaRPr lang="de-DE" dirty="0"/>
          </a:p>
          <a:p>
            <a:r>
              <a:rPr lang="de-DE" dirty="0">
                <a:highlight>
                  <a:srgbClr val="FFFF00"/>
                </a:highlight>
              </a:rPr>
              <a:t>Mit IR-Beleuchtung </a:t>
            </a:r>
            <a:r>
              <a:rPr lang="de-DE" dirty="0"/>
              <a:t>klappt das im Dunkeln besser</a:t>
            </a:r>
          </a:p>
        </p:txBody>
      </p:sp>
    </p:spTree>
    <p:extLst>
      <p:ext uri="{BB962C8B-B14F-4D97-AF65-F5344CB8AC3E}">
        <p14:creationId xmlns:p14="http://schemas.microsoft.com/office/powerpoint/2010/main" val="42153557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3B054A-F389-4BC0-BB60-00A34E747F8F}"/>
              </a:ext>
            </a:extLst>
          </p:cNvPr>
          <p:cNvSpPr>
            <a:spLocks noGrp="1"/>
          </p:cNvSpPr>
          <p:nvPr>
            <p:ph type="title"/>
          </p:nvPr>
        </p:nvSpPr>
        <p:spPr/>
        <p:txBody>
          <a:bodyPr/>
          <a:lstStyle/>
          <a:p>
            <a:r>
              <a:rPr lang="de-DE" dirty="0"/>
              <a:t>Anwendungsbereiche &amp; Erweiterungsideen</a:t>
            </a:r>
          </a:p>
        </p:txBody>
      </p:sp>
      <p:sp>
        <p:nvSpPr>
          <p:cNvPr id="3" name="Inhaltsplatzhalter 2">
            <a:extLst>
              <a:ext uri="{FF2B5EF4-FFF2-40B4-BE49-F238E27FC236}">
                <a16:creationId xmlns:a16="http://schemas.microsoft.com/office/drawing/2014/main" id="{608F2853-B791-4713-A934-FEFF7744FDA1}"/>
              </a:ext>
            </a:extLst>
          </p:cNvPr>
          <p:cNvSpPr>
            <a:spLocks noGrp="1"/>
          </p:cNvSpPr>
          <p:nvPr>
            <p:ph type="body" idx="1"/>
          </p:nvPr>
        </p:nvSpPr>
        <p:spPr/>
        <p:txBody>
          <a:bodyPr>
            <a:normAutofit fontScale="70000" lnSpcReduction="20000"/>
          </a:bodyPr>
          <a:lstStyle/>
          <a:p>
            <a:r>
              <a:rPr lang="de-DE" dirty="0"/>
              <a:t>Medizin?</a:t>
            </a:r>
          </a:p>
          <a:p>
            <a:r>
              <a:rPr lang="de-DE" dirty="0"/>
              <a:t>Überwachung</a:t>
            </a:r>
          </a:p>
          <a:p>
            <a:r>
              <a:rPr lang="de-DE" dirty="0"/>
              <a:t>Babyfon</a:t>
            </a:r>
          </a:p>
        </p:txBody>
      </p:sp>
    </p:spTree>
    <p:extLst>
      <p:ext uri="{BB962C8B-B14F-4D97-AF65-F5344CB8AC3E}">
        <p14:creationId xmlns:p14="http://schemas.microsoft.com/office/powerpoint/2010/main" val="13335568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A93C062-42D4-43EF-B7A8-9708E5766A06}"/>
              </a:ext>
            </a:extLst>
          </p:cNvPr>
          <p:cNvSpPr>
            <a:spLocks noGrp="1"/>
          </p:cNvSpPr>
          <p:nvPr>
            <p:ph type="title"/>
          </p:nvPr>
        </p:nvSpPr>
        <p:spPr/>
        <p:txBody>
          <a:bodyPr/>
          <a:lstStyle/>
          <a:p>
            <a:r>
              <a:rPr lang="de-DE" dirty="0"/>
              <a:t>LED geschaltet</a:t>
            </a:r>
          </a:p>
        </p:txBody>
      </p:sp>
      <p:pic>
        <p:nvPicPr>
          <p:cNvPr id="7" name="Inhaltsplatzhalter 6">
            <a:extLst>
              <a:ext uri="{FF2B5EF4-FFF2-40B4-BE49-F238E27FC236}">
                <a16:creationId xmlns:a16="http://schemas.microsoft.com/office/drawing/2014/main" id="{EB20B10D-FF70-485B-9CB9-488B40C85A1A}"/>
              </a:ext>
            </a:extLst>
          </p:cNvPr>
          <p:cNvPicPr>
            <a:picLocks noGrp="1" noChangeAspect="1"/>
          </p:cNvPicPr>
          <p:nvPr>
            <p:ph idx="1"/>
          </p:nvPr>
        </p:nvPicPr>
        <p:blipFill>
          <a:blip r:embed="rId2"/>
          <a:stretch>
            <a:fillRect/>
          </a:stretch>
        </p:blipFill>
        <p:spPr>
          <a:xfrm>
            <a:off x="4030463" y="2495360"/>
            <a:ext cx="5013014" cy="3914925"/>
          </a:xfrm>
        </p:spPr>
      </p:pic>
      <p:sp>
        <p:nvSpPr>
          <p:cNvPr id="8" name="Rechteck 7">
            <a:extLst>
              <a:ext uri="{FF2B5EF4-FFF2-40B4-BE49-F238E27FC236}">
                <a16:creationId xmlns:a16="http://schemas.microsoft.com/office/drawing/2014/main" id="{AEE60558-C5DF-4174-8556-24F895092DAC}"/>
              </a:ext>
            </a:extLst>
          </p:cNvPr>
          <p:cNvSpPr/>
          <p:nvPr/>
        </p:nvSpPr>
        <p:spPr>
          <a:xfrm>
            <a:off x="1451499" y="6246310"/>
            <a:ext cx="4572000" cy="1754326"/>
          </a:xfrm>
          <a:prstGeom prst="rect">
            <a:avLst/>
          </a:prstGeom>
        </p:spPr>
        <p:txBody>
          <a:bodyPr>
            <a:spAutoFit/>
          </a:bodyPr>
          <a:lstStyle/>
          <a:p>
            <a:r>
              <a:rPr lang="de-DE" dirty="0">
                <a:hlinkClick r:id="rId3"/>
              </a:rPr>
              <a:t>https://www.computerhilfen.de/info/raspberry-pi-gpio-anschluss-belegung-der-pins.html</a:t>
            </a:r>
            <a:endParaRPr lang="de-DE" dirty="0"/>
          </a:p>
          <a:p>
            <a:r>
              <a:rPr lang="de-DE" dirty="0">
                <a:hlinkClick r:id="rId4"/>
              </a:rPr>
              <a:t>https://www.conrad.de/de/ir-emitter-940-nm-50-3-mm-radial-bedrahtet-kingbright-l-934f3c-154394.html</a:t>
            </a:r>
            <a:endParaRPr lang="de-DE" dirty="0"/>
          </a:p>
          <a:p>
            <a:endParaRPr lang="de-DE" dirty="0"/>
          </a:p>
        </p:txBody>
      </p:sp>
      <p:pic>
        <p:nvPicPr>
          <p:cNvPr id="10" name="Grafik 9" descr="Ein Bild, das Wasser, drinnen enthält.&#10;&#10;Mit sehr hoher Zuverlässigkeit generierte Beschreibung">
            <a:extLst>
              <a:ext uri="{FF2B5EF4-FFF2-40B4-BE49-F238E27FC236}">
                <a16:creationId xmlns:a16="http://schemas.microsoft.com/office/drawing/2014/main" id="{21C0D65B-5A97-4196-B30C-C8923E877821}"/>
              </a:ext>
            </a:extLst>
          </p:cNvPr>
          <p:cNvPicPr>
            <a:picLocks noChangeAspect="1"/>
          </p:cNvPicPr>
          <p:nvPr/>
        </p:nvPicPr>
        <p:blipFill>
          <a:blip r:embed="rId5">
            <a:clrChange>
              <a:clrFrom>
                <a:srgbClr val="FFFFFF"/>
              </a:clrFrom>
              <a:clrTo>
                <a:srgbClr val="FFFFFF">
                  <a:alpha val="0"/>
                </a:srgbClr>
              </a:clrTo>
            </a:clrChange>
          </a:blip>
          <a:stretch>
            <a:fillRect/>
          </a:stretch>
        </p:blipFill>
        <p:spPr>
          <a:xfrm rot="5400000">
            <a:off x="66589" y="1992631"/>
            <a:ext cx="3962399" cy="891540"/>
          </a:xfrm>
          <a:prstGeom prst="rect">
            <a:avLst/>
          </a:prstGeom>
        </p:spPr>
      </p:pic>
      <p:sp>
        <p:nvSpPr>
          <p:cNvPr id="12" name="Freihandform: Form 11">
            <a:extLst>
              <a:ext uri="{FF2B5EF4-FFF2-40B4-BE49-F238E27FC236}">
                <a16:creationId xmlns:a16="http://schemas.microsoft.com/office/drawing/2014/main" id="{1A2F2CA0-8C56-4114-BB64-552FF15D033E}"/>
              </a:ext>
            </a:extLst>
          </p:cNvPr>
          <p:cNvSpPr/>
          <p:nvPr/>
        </p:nvSpPr>
        <p:spPr>
          <a:xfrm>
            <a:off x="2201662" y="3204839"/>
            <a:ext cx="3151573" cy="1127464"/>
          </a:xfrm>
          <a:custGeom>
            <a:avLst/>
            <a:gdLst>
              <a:gd name="connsiteX0" fmla="*/ 0 w 3124940"/>
              <a:gd name="connsiteY0" fmla="*/ 1713390 h 1713390"/>
              <a:gd name="connsiteX1" fmla="*/ 1695635 w 3124940"/>
              <a:gd name="connsiteY1" fmla="*/ 328473 h 1713390"/>
              <a:gd name="connsiteX2" fmla="*/ 3124940 w 3124940"/>
              <a:gd name="connsiteY2" fmla="*/ 0 h 1713390"/>
            </a:gdLst>
            <a:ahLst/>
            <a:cxnLst>
              <a:cxn ang="0">
                <a:pos x="connsiteX0" y="connsiteY0"/>
              </a:cxn>
              <a:cxn ang="0">
                <a:pos x="connsiteX1" y="connsiteY1"/>
              </a:cxn>
              <a:cxn ang="0">
                <a:pos x="connsiteX2" y="connsiteY2"/>
              </a:cxn>
            </a:cxnLst>
            <a:rect l="l" t="t" r="r" b="b"/>
            <a:pathLst>
              <a:path w="3124940" h="1713390">
                <a:moveTo>
                  <a:pt x="0" y="1713390"/>
                </a:moveTo>
                <a:cubicBezTo>
                  <a:pt x="587406" y="1163714"/>
                  <a:pt x="1174812" y="614038"/>
                  <a:pt x="1695635" y="328473"/>
                </a:cubicBezTo>
                <a:cubicBezTo>
                  <a:pt x="2216458" y="42908"/>
                  <a:pt x="2929631" y="26633"/>
                  <a:pt x="3124940" y="0"/>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de-DE"/>
          </a:p>
        </p:txBody>
      </p:sp>
      <p:sp>
        <p:nvSpPr>
          <p:cNvPr id="15" name="Freihandform: Form 14">
            <a:extLst>
              <a:ext uri="{FF2B5EF4-FFF2-40B4-BE49-F238E27FC236}">
                <a16:creationId xmlns:a16="http://schemas.microsoft.com/office/drawing/2014/main" id="{9ADF5A44-473D-46C0-A6B1-34A859856491}"/>
              </a:ext>
            </a:extLst>
          </p:cNvPr>
          <p:cNvSpPr/>
          <p:nvPr/>
        </p:nvSpPr>
        <p:spPr>
          <a:xfrm>
            <a:off x="1828800" y="3382393"/>
            <a:ext cx="3524435" cy="1626340"/>
          </a:xfrm>
          <a:custGeom>
            <a:avLst/>
            <a:gdLst>
              <a:gd name="connsiteX0" fmla="*/ 0 w 3790765"/>
              <a:gd name="connsiteY0" fmla="*/ 967666 h 1626340"/>
              <a:gd name="connsiteX1" fmla="*/ 852256 w 3790765"/>
              <a:gd name="connsiteY1" fmla="*/ 1589103 h 1626340"/>
              <a:gd name="connsiteX2" fmla="*/ 3790765 w 3790765"/>
              <a:gd name="connsiteY2" fmla="*/ 0 h 1626340"/>
            </a:gdLst>
            <a:ahLst/>
            <a:cxnLst>
              <a:cxn ang="0">
                <a:pos x="connsiteX0" y="connsiteY0"/>
              </a:cxn>
              <a:cxn ang="0">
                <a:pos x="connsiteX1" y="connsiteY1"/>
              </a:cxn>
              <a:cxn ang="0">
                <a:pos x="connsiteX2" y="connsiteY2"/>
              </a:cxn>
            </a:cxnLst>
            <a:rect l="l" t="t" r="r" b="b"/>
            <a:pathLst>
              <a:path w="3790765" h="1626340">
                <a:moveTo>
                  <a:pt x="0" y="967666"/>
                </a:moveTo>
                <a:cubicBezTo>
                  <a:pt x="110231" y="1359023"/>
                  <a:pt x="220462" y="1750381"/>
                  <a:pt x="852256" y="1589103"/>
                </a:cubicBezTo>
                <a:cubicBezTo>
                  <a:pt x="1484050" y="1427825"/>
                  <a:pt x="2637407" y="713912"/>
                  <a:pt x="3790765" y="0"/>
                </a:cubicBezTo>
              </a:path>
            </a:pathLst>
          </a:custGeom>
        </p:spPr>
        <p:style>
          <a:lnRef idx="2">
            <a:schemeClr val="dk1"/>
          </a:lnRef>
          <a:fillRef idx="0">
            <a:schemeClr val="dk1"/>
          </a:fillRef>
          <a:effectRef idx="1">
            <a:schemeClr val="dk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a:ln w="0"/>
              <a:solidFill>
                <a:schemeClr val="tx1"/>
              </a:solidFill>
              <a:effectLst>
                <a:outerShdw blurRad="38100" dist="19050" dir="2700000" algn="tl" rotWithShape="0">
                  <a:schemeClr val="dk1">
                    <a:alpha val="40000"/>
                  </a:schemeClr>
                </a:outerShdw>
              </a:effectLst>
            </a:endParaRPr>
          </a:p>
        </p:txBody>
      </p:sp>
      <p:sp>
        <p:nvSpPr>
          <p:cNvPr id="16" name="Rechteck 15">
            <a:extLst>
              <a:ext uri="{FF2B5EF4-FFF2-40B4-BE49-F238E27FC236}">
                <a16:creationId xmlns:a16="http://schemas.microsoft.com/office/drawing/2014/main" id="{A979B4AE-17DC-445C-9756-D85E9F03C9C4}"/>
              </a:ext>
            </a:extLst>
          </p:cNvPr>
          <p:cNvSpPr/>
          <p:nvPr/>
        </p:nvSpPr>
        <p:spPr>
          <a:xfrm rot="19824476">
            <a:off x="2658329" y="4510096"/>
            <a:ext cx="1207363" cy="3107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R1</a:t>
            </a:r>
          </a:p>
        </p:txBody>
      </p:sp>
    </p:spTree>
    <p:extLst>
      <p:ext uri="{BB962C8B-B14F-4D97-AF65-F5344CB8AC3E}">
        <p14:creationId xmlns:p14="http://schemas.microsoft.com/office/powerpoint/2010/main" val="10071659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49D7BE4-3100-40E2-BE66-F011FE535E53}"/>
              </a:ext>
            </a:extLst>
          </p:cNvPr>
          <p:cNvSpPr>
            <a:spLocks noGrp="1"/>
          </p:cNvSpPr>
          <p:nvPr>
            <p:ph type="title"/>
          </p:nvPr>
        </p:nvSpPr>
        <p:spPr/>
        <p:txBody>
          <a:bodyPr/>
          <a:lstStyle/>
          <a:p>
            <a:r>
              <a:rPr lang="de-DE" dirty="0"/>
              <a:t>LED geschaltet</a:t>
            </a:r>
          </a:p>
        </p:txBody>
      </p:sp>
      <p:sp>
        <p:nvSpPr>
          <p:cNvPr id="3" name="Inhaltsplatzhalter 2">
            <a:extLst>
              <a:ext uri="{FF2B5EF4-FFF2-40B4-BE49-F238E27FC236}">
                <a16:creationId xmlns:a16="http://schemas.microsoft.com/office/drawing/2014/main" id="{578D7298-F3FA-45D8-A976-FA36AF89CBF8}"/>
              </a:ext>
            </a:extLst>
          </p:cNvPr>
          <p:cNvSpPr>
            <a:spLocks noGrp="1"/>
          </p:cNvSpPr>
          <p:nvPr>
            <p:ph idx="1"/>
          </p:nvPr>
        </p:nvSpPr>
        <p:spPr/>
        <p:txBody>
          <a:bodyPr/>
          <a:lstStyle/>
          <a:p>
            <a:r>
              <a:rPr lang="de-DE" dirty="0"/>
              <a:t>Wann an / wann aus?</a:t>
            </a:r>
          </a:p>
          <a:p>
            <a:r>
              <a:rPr lang="de-DE" dirty="0"/>
              <a:t>Wie umgesetzt? </a:t>
            </a:r>
            <a:r>
              <a:rPr lang="de-DE" dirty="0">
                <a:sym typeface="Wingdings" panose="05000000000000000000" pitchFamily="2" charset="2"/>
              </a:rPr>
              <a:t>über </a:t>
            </a:r>
            <a:r>
              <a:rPr lang="de-DE" dirty="0" err="1">
                <a:sym typeface="Wingdings" panose="05000000000000000000" pitchFamily="2" charset="2"/>
              </a:rPr>
              <a:t>motioneyeOS</a:t>
            </a:r>
            <a:r>
              <a:rPr lang="de-DE" dirty="0">
                <a:sym typeface="Wingdings" panose="05000000000000000000" pitchFamily="2" charset="2"/>
              </a:rPr>
              <a:t> nicht möglich </a:t>
            </a:r>
            <a:endParaRPr lang="de-DE" dirty="0"/>
          </a:p>
          <a:p>
            <a:r>
              <a:rPr lang="de-DE" dirty="0"/>
              <a:t>Mit GPIO, </a:t>
            </a:r>
            <a:r>
              <a:rPr lang="de-DE" dirty="0" err="1">
                <a:highlight>
                  <a:srgbClr val="FFFF00"/>
                </a:highlight>
              </a:rPr>
              <a:t>python</a:t>
            </a:r>
            <a:r>
              <a:rPr lang="de-DE" dirty="0">
                <a:highlight>
                  <a:srgbClr val="FFFF00"/>
                </a:highlight>
              </a:rPr>
              <a:t> und </a:t>
            </a:r>
            <a:r>
              <a:rPr lang="de-DE" dirty="0" err="1">
                <a:highlight>
                  <a:srgbClr val="FFFF00"/>
                </a:highlight>
              </a:rPr>
              <a:t>cron</a:t>
            </a:r>
            <a:r>
              <a:rPr lang="de-DE" dirty="0">
                <a:highlight>
                  <a:srgbClr val="FFFF00"/>
                </a:highlight>
              </a:rPr>
              <a:t>??</a:t>
            </a:r>
          </a:p>
          <a:p>
            <a:r>
              <a:rPr lang="de-DE" dirty="0">
                <a:highlight>
                  <a:srgbClr val="FFFF00"/>
                </a:highlight>
              </a:rPr>
              <a:t>Skript fertig machen und auf </a:t>
            </a:r>
            <a:r>
              <a:rPr lang="de-DE" dirty="0" err="1">
                <a:highlight>
                  <a:srgbClr val="FFFF00"/>
                </a:highlight>
              </a:rPr>
              <a:t>git</a:t>
            </a:r>
            <a:endParaRPr lang="de-DE" dirty="0">
              <a:highlight>
                <a:srgbClr val="FFFF00"/>
              </a:highlight>
            </a:endParaRPr>
          </a:p>
          <a:p>
            <a:r>
              <a:rPr lang="de-DE" dirty="0">
                <a:highlight>
                  <a:srgbClr val="FFFF00"/>
                </a:highlight>
              </a:rPr>
              <a:t>Wenn funktionsfähig dann von Erweiterungsideen zu finaler Prototyp</a:t>
            </a:r>
          </a:p>
        </p:txBody>
      </p:sp>
    </p:spTree>
    <p:extLst>
      <p:ext uri="{BB962C8B-B14F-4D97-AF65-F5344CB8AC3E}">
        <p14:creationId xmlns:p14="http://schemas.microsoft.com/office/powerpoint/2010/main" val="1292294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65F9C6E-5E8E-478B-B8ED-4C0E21060F3E}"/>
              </a:ext>
            </a:extLst>
          </p:cNvPr>
          <p:cNvSpPr>
            <a:spLocks noGrp="1"/>
          </p:cNvSpPr>
          <p:nvPr>
            <p:ph type="title"/>
          </p:nvPr>
        </p:nvSpPr>
        <p:spPr/>
        <p:txBody>
          <a:bodyPr/>
          <a:lstStyle/>
          <a:p>
            <a:r>
              <a:rPr lang="de-DE" dirty="0"/>
              <a:t>Marktanalyse</a:t>
            </a:r>
          </a:p>
        </p:txBody>
      </p:sp>
      <p:sp>
        <p:nvSpPr>
          <p:cNvPr id="3" name="Inhaltsplatzhalter 2">
            <a:extLst>
              <a:ext uri="{FF2B5EF4-FFF2-40B4-BE49-F238E27FC236}">
                <a16:creationId xmlns:a16="http://schemas.microsoft.com/office/drawing/2014/main" id="{A83F4847-D372-4F69-B1BA-6DC8E546BEC2}"/>
              </a:ext>
            </a:extLst>
          </p:cNvPr>
          <p:cNvSpPr>
            <a:spLocks noGrp="1"/>
          </p:cNvSpPr>
          <p:nvPr>
            <p:ph type="body" idx="1"/>
          </p:nvPr>
        </p:nvSpPr>
        <p:spPr/>
        <p:txBody>
          <a:bodyPr>
            <a:normAutofit/>
          </a:bodyPr>
          <a:lstStyle/>
          <a:p>
            <a:endParaRPr lang="de-DE" dirty="0"/>
          </a:p>
        </p:txBody>
      </p:sp>
    </p:spTree>
    <p:extLst>
      <p:ext uri="{BB962C8B-B14F-4D97-AF65-F5344CB8AC3E}">
        <p14:creationId xmlns:p14="http://schemas.microsoft.com/office/powerpoint/2010/main" val="15166493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CB177CD5-54CA-4D8C-8CBF-7422FE09B3BE}"/>
              </a:ext>
            </a:extLst>
          </p:cNvPr>
          <p:cNvSpPr>
            <a:spLocks noGrp="1"/>
          </p:cNvSpPr>
          <p:nvPr>
            <p:ph type="title"/>
          </p:nvPr>
        </p:nvSpPr>
        <p:spPr/>
        <p:txBody>
          <a:bodyPr/>
          <a:lstStyle/>
          <a:p>
            <a:r>
              <a:rPr lang="de-DE" dirty="0"/>
              <a:t>Medizin</a:t>
            </a:r>
          </a:p>
        </p:txBody>
      </p:sp>
      <p:sp>
        <p:nvSpPr>
          <p:cNvPr id="5" name="Inhaltsplatzhalter 4">
            <a:extLst>
              <a:ext uri="{FF2B5EF4-FFF2-40B4-BE49-F238E27FC236}">
                <a16:creationId xmlns:a16="http://schemas.microsoft.com/office/drawing/2014/main" id="{1390B996-3D15-42BB-8FD9-410B4B57AC95}"/>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10756870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15599A-A489-4295-A96F-1B58FFFA228C}"/>
              </a:ext>
            </a:extLst>
          </p:cNvPr>
          <p:cNvSpPr>
            <a:spLocks noGrp="1"/>
          </p:cNvSpPr>
          <p:nvPr>
            <p:ph type="title"/>
          </p:nvPr>
        </p:nvSpPr>
        <p:spPr/>
        <p:txBody>
          <a:bodyPr/>
          <a:lstStyle/>
          <a:p>
            <a:r>
              <a:rPr lang="de-DE" dirty="0"/>
              <a:t>Überwachung</a:t>
            </a:r>
          </a:p>
        </p:txBody>
      </p:sp>
      <p:sp>
        <p:nvSpPr>
          <p:cNvPr id="3" name="Inhaltsplatzhalter 2">
            <a:extLst>
              <a:ext uri="{FF2B5EF4-FFF2-40B4-BE49-F238E27FC236}">
                <a16:creationId xmlns:a16="http://schemas.microsoft.com/office/drawing/2014/main" id="{1583CCEC-D1F5-41A3-A61F-7A2DC477F1CF}"/>
              </a:ext>
            </a:extLst>
          </p:cNvPr>
          <p:cNvSpPr>
            <a:spLocks noGrp="1"/>
          </p:cNvSpPr>
          <p:nvPr>
            <p:ph idx="1"/>
          </p:nvPr>
        </p:nvSpPr>
        <p:spPr/>
        <p:txBody>
          <a:bodyPr/>
          <a:lstStyle/>
          <a:p>
            <a:r>
              <a:rPr lang="de-DE" dirty="0"/>
              <a:t>???</a:t>
            </a:r>
          </a:p>
        </p:txBody>
      </p:sp>
    </p:spTree>
    <p:extLst>
      <p:ext uri="{BB962C8B-B14F-4D97-AF65-F5344CB8AC3E}">
        <p14:creationId xmlns:p14="http://schemas.microsoft.com/office/powerpoint/2010/main" val="32396527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836117-4DC2-429D-8CF2-88B49BB83E41}"/>
              </a:ext>
            </a:extLst>
          </p:cNvPr>
          <p:cNvSpPr>
            <a:spLocks noGrp="1"/>
          </p:cNvSpPr>
          <p:nvPr>
            <p:ph type="title"/>
          </p:nvPr>
        </p:nvSpPr>
        <p:spPr/>
        <p:txBody>
          <a:bodyPr/>
          <a:lstStyle/>
          <a:p>
            <a:r>
              <a:rPr lang="de-DE" dirty="0"/>
              <a:t>Babyfon</a:t>
            </a:r>
          </a:p>
        </p:txBody>
      </p:sp>
      <p:sp>
        <p:nvSpPr>
          <p:cNvPr id="3" name="Inhaltsplatzhalter 2">
            <a:extLst>
              <a:ext uri="{FF2B5EF4-FFF2-40B4-BE49-F238E27FC236}">
                <a16:creationId xmlns:a16="http://schemas.microsoft.com/office/drawing/2014/main" id="{9B8DF0A7-7DD0-46F8-8E54-7D011DACE759}"/>
              </a:ext>
            </a:extLst>
          </p:cNvPr>
          <p:cNvSpPr>
            <a:spLocks noGrp="1"/>
          </p:cNvSpPr>
          <p:nvPr>
            <p:ph idx="1"/>
          </p:nvPr>
        </p:nvSpPr>
        <p:spPr/>
        <p:txBody>
          <a:bodyPr/>
          <a:lstStyle/>
          <a:p>
            <a:r>
              <a:rPr lang="de-DE" dirty="0"/>
              <a:t>Beispielbild</a:t>
            </a:r>
          </a:p>
          <a:p>
            <a:r>
              <a:rPr lang="de-DE" dirty="0"/>
              <a:t>Dafür wäre Audio sinnvoll </a:t>
            </a:r>
            <a:r>
              <a:rPr lang="de-DE" dirty="0">
                <a:sym typeface="Wingdings" panose="05000000000000000000" pitchFamily="2" charset="2"/>
              </a:rPr>
              <a:t> Audioalarm??</a:t>
            </a:r>
            <a:endParaRPr lang="de-DE" dirty="0"/>
          </a:p>
        </p:txBody>
      </p:sp>
    </p:spTree>
    <p:extLst>
      <p:ext uri="{BB962C8B-B14F-4D97-AF65-F5344CB8AC3E}">
        <p14:creationId xmlns:p14="http://schemas.microsoft.com/office/powerpoint/2010/main" val="4523733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6BA91C4-6985-436D-BCD4-FBF05F7970A4}"/>
              </a:ext>
            </a:extLst>
          </p:cNvPr>
          <p:cNvSpPr>
            <a:spLocks noGrp="1"/>
          </p:cNvSpPr>
          <p:nvPr>
            <p:ph type="title"/>
          </p:nvPr>
        </p:nvSpPr>
        <p:spPr/>
        <p:txBody>
          <a:bodyPr/>
          <a:lstStyle/>
          <a:p>
            <a:r>
              <a:rPr lang="de-DE" dirty="0"/>
              <a:t>Audio</a:t>
            </a:r>
          </a:p>
        </p:txBody>
      </p:sp>
      <p:sp>
        <p:nvSpPr>
          <p:cNvPr id="5" name="Inhaltsplatzhalter 4">
            <a:extLst>
              <a:ext uri="{FF2B5EF4-FFF2-40B4-BE49-F238E27FC236}">
                <a16:creationId xmlns:a16="http://schemas.microsoft.com/office/drawing/2014/main" id="{9142B603-7D33-41F6-ABFD-9302112840D7}"/>
              </a:ext>
            </a:extLst>
          </p:cNvPr>
          <p:cNvSpPr>
            <a:spLocks noGrp="1"/>
          </p:cNvSpPr>
          <p:nvPr>
            <p:ph idx="1"/>
          </p:nvPr>
        </p:nvSpPr>
        <p:spPr/>
        <p:txBody>
          <a:bodyPr/>
          <a:lstStyle/>
          <a:p>
            <a:r>
              <a:rPr lang="de-DE" dirty="0"/>
              <a:t>Wie kann Audio aufgenommen werden?</a:t>
            </a:r>
          </a:p>
          <a:p>
            <a:r>
              <a:rPr lang="de-DE" dirty="0">
                <a:highlight>
                  <a:srgbClr val="FFFF00"/>
                </a:highlight>
              </a:rPr>
              <a:t>USB-Audio-Adapter testen</a:t>
            </a:r>
          </a:p>
        </p:txBody>
      </p:sp>
    </p:spTree>
    <p:extLst>
      <p:ext uri="{BB962C8B-B14F-4D97-AF65-F5344CB8AC3E}">
        <p14:creationId xmlns:p14="http://schemas.microsoft.com/office/powerpoint/2010/main" val="1149644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FA258-48B4-415E-8213-6C2A8A883C96}"/>
              </a:ext>
            </a:extLst>
          </p:cNvPr>
          <p:cNvSpPr>
            <a:spLocks noGrp="1"/>
          </p:cNvSpPr>
          <p:nvPr>
            <p:ph type="title"/>
          </p:nvPr>
        </p:nvSpPr>
        <p:spPr/>
        <p:txBody>
          <a:bodyPr/>
          <a:lstStyle/>
          <a:p>
            <a:r>
              <a:rPr lang="de-DE" dirty="0"/>
              <a:t>Automatischer Upload</a:t>
            </a:r>
          </a:p>
        </p:txBody>
      </p:sp>
      <p:sp>
        <p:nvSpPr>
          <p:cNvPr id="5" name="Inhaltsplatzhalter 4">
            <a:extLst>
              <a:ext uri="{FF2B5EF4-FFF2-40B4-BE49-F238E27FC236}">
                <a16:creationId xmlns:a16="http://schemas.microsoft.com/office/drawing/2014/main" id="{71185718-95F2-4F60-84CC-A09A750D7FDD}"/>
              </a:ext>
            </a:extLst>
          </p:cNvPr>
          <p:cNvSpPr>
            <a:spLocks noGrp="1"/>
          </p:cNvSpPr>
          <p:nvPr>
            <p:ph idx="1"/>
          </p:nvPr>
        </p:nvSpPr>
        <p:spPr/>
        <p:txBody>
          <a:bodyPr/>
          <a:lstStyle/>
          <a:p>
            <a:r>
              <a:rPr lang="de-DE" dirty="0"/>
              <a:t>Automatischer Upload -&gt; Server</a:t>
            </a:r>
          </a:p>
          <a:p>
            <a:r>
              <a:rPr lang="de-DE" dirty="0" err="1"/>
              <a:t>Beispielkonfig</a:t>
            </a:r>
            <a:r>
              <a:rPr lang="de-DE" dirty="0"/>
              <a:t> in </a:t>
            </a:r>
            <a:r>
              <a:rPr lang="de-DE" dirty="0" err="1"/>
              <a:t>motioneyeOS</a:t>
            </a:r>
            <a:r>
              <a:rPr lang="de-DE" dirty="0"/>
              <a:t> zeigen</a:t>
            </a:r>
          </a:p>
        </p:txBody>
      </p:sp>
    </p:spTree>
    <p:extLst>
      <p:ext uri="{BB962C8B-B14F-4D97-AF65-F5344CB8AC3E}">
        <p14:creationId xmlns:p14="http://schemas.microsoft.com/office/powerpoint/2010/main" val="42544219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CB9FE7B-D289-4C4E-A02F-1B21BC5C4A55}"/>
              </a:ext>
            </a:extLst>
          </p:cNvPr>
          <p:cNvSpPr>
            <a:spLocks noGrp="1"/>
          </p:cNvSpPr>
          <p:nvPr>
            <p:ph type="title"/>
          </p:nvPr>
        </p:nvSpPr>
        <p:spPr/>
        <p:txBody>
          <a:bodyPr/>
          <a:lstStyle/>
          <a:p>
            <a:r>
              <a:rPr lang="de-DE" dirty="0"/>
              <a:t>Autarke Kamera</a:t>
            </a:r>
          </a:p>
        </p:txBody>
      </p:sp>
      <p:sp>
        <p:nvSpPr>
          <p:cNvPr id="3" name="Inhaltsplatzhalter 2">
            <a:extLst>
              <a:ext uri="{FF2B5EF4-FFF2-40B4-BE49-F238E27FC236}">
                <a16:creationId xmlns:a16="http://schemas.microsoft.com/office/drawing/2014/main" id="{B5694DC7-A406-431C-8278-EBDAC6567180}"/>
              </a:ext>
            </a:extLst>
          </p:cNvPr>
          <p:cNvSpPr>
            <a:spLocks noGrp="1"/>
          </p:cNvSpPr>
          <p:nvPr>
            <p:ph idx="1"/>
          </p:nvPr>
        </p:nvSpPr>
        <p:spPr/>
        <p:txBody>
          <a:bodyPr/>
          <a:lstStyle/>
          <a:p>
            <a:r>
              <a:rPr lang="de-DE" dirty="0">
                <a:sym typeface="Wingdings" panose="05000000000000000000" pitchFamily="2" charset="2"/>
              </a:rPr>
              <a:t>Autarke Kamera</a:t>
            </a:r>
          </a:p>
          <a:p>
            <a:pPr lvl="1"/>
            <a:r>
              <a:rPr lang="de-DE" dirty="0">
                <a:sym typeface="Wingdings" panose="05000000000000000000" pitchFamily="2" charset="2"/>
              </a:rPr>
              <a:t>Batterie, WiFi-</a:t>
            </a:r>
            <a:r>
              <a:rPr lang="de-DE" dirty="0" err="1">
                <a:sym typeface="Wingdings" panose="05000000000000000000" pitchFamily="2" charset="2"/>
              </a:rPr>
              <a:t>direct</a:t>
            </a:r>
            <a:endParaRPr lang="de-DE" dirty="0">
              <a:sym typeface="Wingdings" panose="05000000000000000000" pitchFamily="2" charset="2"/>
            </a:endParaRPr>
          </a:p>
          <a:p>
            <a:pPr lvl="1"/>
            <a:r>
              <a:rPr lang="de-DE" dirty="0">
                <a:sym typeface="Wingdings" panose="05000000000000000000" pitchFamily="2" charset="2"/>
              </a:rPr>
              <a:t>(vgl. Wild-, Vogelhauskamera)</a:t>
            </a:r>
          </a:p>
          <a:p>
            <a:endParaRPr lang="de-DE" dirty="0"/>
          </a:p>
        </p:txBody>
      </p:sp>
    </p:spTree>
    <p:extLst>
      <p:ext uri="{BB962C8B-B14F-4D97-AF65-F5344CB8AC3E}">
        <p14:creationId xmlns:p14="http://schemas.microsoft.com/office/powerpoint/2010/main" val="41089024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80E8406-56F2-4437-8DB7-35C5CFCEFB81}"/>
              </a:ext>
            </a:extLst>
          </p:cNvPr>
          <p:cNvSpPr>
            <a:spLocks noGrp="1"/>
          </p:cNvSpPr>
          <p:nvPr>
            <p:ph type="title"/>
          </p:nvPr>
        </p:nvSpPr>
        <p:spPr/>
        <p:txBody>
          <a:bodyPr/>
          <a:lstStyle/>
          <a:p>
            <a:r>
              <a:rPr lang="de-DE" dirty="0"/>
              <a:t>Autarke Kamera</a:t>
            </a:r>
          </a:p>
        </p:txBody>
      </p:sp>
      <p:sp>
        <p:nvSpPr>
          <p:cNvPr id="3" name="Inhaltsplatzhalter 2">
            <a:extLst>
              <a:ext uri="{FF2B5EF4-FFF2-40B4-BE49-F238E27FC236}">
                <a16:creationId xmlns:a16="http://schemas.microsoft.com/office/drawing/2014/main" id="{B9D88B05-EBF9-4D99-8735-C05643920F33}"/>
              </a:ext>
            </a:extLst>
          </p:cNvPr>
          <p:cNvSpPr>
            <a:spLocks noGrp="1"/>
          </p:cNvSpPr>
          <p:nvPr>
            <p:ph idx="1"/>
          </p:nvPr>
        </p:nvSpPr>
        <p:spPr>
          <a:xfrm>
            <a:off x="1439333" y="5583429"/>
            <a:ext cx="7704667" cy="1274571"/>
          </a:xfrm>
        </p:spPr>
        <p:txBody>
          <a:bodyPr>
            <a:normAutofit/>
          </a:bodyPr>
          <a:lstStyle/>
          <a:p>
            <a:r>
              <a:rPr lang="de-DE" sz="1400" dirty="0">
                <a:hlinkClick r:id="rId2"/>
              </a:rPr>
              <a:t>http://raspi.tv/2018/how-much-power-does-raspberry-pi-3b-use-power-measurements</a:t>
            </a:r>
            <a:r>
              <a:rPr lang="de-DE" sz="1400" dirty="0"/>
              <a:t>, 24.03.2018</a:t>
            </a:r>
          </a:p>
        </p:txBody>
      </p:sp>
      <p:pic>
        <p:nvPicPr>
          <p:cNvPr id="5" name="Grafik 4" descr="Ein Bild, das Schreibgerät, Briefpapier, Bleistift, Markierstift enthält.&#10;&#10;Mit sehr hoher Zuverlässigkeit generierte Beschreibung">
            <a:extLst>
              <a:ext uri="{FF2B5EF4-FFF2-40B4-BE49-F238E27FC236}">
                <a16:creationId xmlns:a16="http://schemas.microsoft.com/office/drawing/2014/main" id="{CB20772E-AB89-4ED4-8497-9F1F6A8A63B7}"/>
              </a:ext>
            </a:extLst>
          </p:cNvPr>
          <p:cNvPicPr>
            <a:picLocks noChangeAspect="1"/>
          </p:cNvPicPr>
          <p:nvPr/>
        </p:nvPicPr>
        <p:blipFill>
          <a:blip r:embed="rId3"/>
          <a:stretch>
            <a:fillRect/>
          </a:stretch>
        </p:blipFill>
        <p:spPr>
          <a:xfrm>
            <a:off x="1294705" y="1955019"/>
            <a:ext cx="4708453" cy="2464581"/>
          </a:xfrm>
          <a:prstGeom prst="rect">
            <a:avLst/>
          </a:prstGeom>
        </p:spPr>
      </p:pic>
      <p:pic>
        <p:nvPicPr>
          <p:cNvPr id="7" name="Grafik 6" descr="Ein Bild, das Wand, Himmel, drinnen enthält.&#10;&#10;Mit hoher Zuverlässigkeit generierte Beschreibung">
            <a:extLst>
              <a:ext uri="{FF2B5EF4-FFF2-40B4-BE49-F238E27FC236}">
                <a16:creationId xmlns:a16="http://schemas.microsoft.com/office/drawing/2014/main" id="{6C258980-CB60-4A3F-96EE-A03F5E48CB26}"/>
              </a:ext>
            </a:extLst>
          </p:cNvPr>
          <p:cNvPicPr>
            <a:picLocks noChangeAspect="1"/>
          </p:cNvPicPr>
          <p:nvPr/>
        </p:nvPicPr>
        <p:blipFill>
          <a:blip r:embed="rId4"/>
          <a:stretch>
            <a:fillRect/>
          </a:stretch>
        </p:blipFill>
        <p:spPr>
          <a:xfrm>
            <a:off x="1294705" y="4408170"/>
            <a:ext cx="5495278" cy="1175259"/>
          </a:xfrm>
          <a:prstGeom prst="rect">
            <a:avLst/>
          </a:prstGeom>
        </p:spPr>
      </p:pic>
      <p:sp>
        <p:nvSpPr>
          <p:cNvPr id="8" name="Ellipse 7">
            <a:extLst>
              <a:ext uri="{FF2B5EF4-FFF2-40B4-BE49-F238E27FC236}">
                <a16:creationId xmlns:a16="http://schemas.microsoft.com/office/drawing/2014/main" id="{10A39DF5-5A35-49F7-B792-1200EEA7A35D}"/>
              </a:ext>
            </a:extLst>
          </p:cNvPr>
          <p:cNvSpPr/>
          <p:nvPr/>
        </p:nvSpPr>
        <p:spPr>
          <a:xfrm>
            <a:off x="3216720" y="5285652"/>
            <a:ext cx="648070" cy="381740"/>
          </a:xfrm>
          <a:prstGeom prst="ellipse">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402124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CB9FE7B-D289-4C4E-A02F-1B21BC5C4A55}"/>
              </a:ext>
            </a:extLst>
          </p:cNvPr>
          <p:cNvSpPr>
            <a:spLocks noGrp="1"/>
          </p:cNvSpPr>
          <p:nvPr>
            <p:ph type="title"/>
          </p:nvPr>
        </p:nvSpPr>
        <p:spPr/>
        <p:txBody>
          <a:bodyPr/>
          <a:lstStyle/>
          <a:p>
            <a:r>
              <a:rPr lang="de-DE" dirty="0"/>
              <a:t>Autarke Kamera</a:t>
            </a:r>
          </a:p>
        </p:txBody>
      </p:sp>
      <p:sp>
        <p:nvSpPr>
          <p:cNvPr id="3" name="Inhaltsplatzhalter 2">
            <a:extLst>
              <a:ext uri="{FF2B5EF4-FFF2-40B4-BE49-F238E27FC236}">
                <a16:creationId xmlns:a16="http://schemas.microsoft.com/office/drawing/2014/main" id="{B5694DC7-A406-431C-8278-EBDAC6567180}"/>
              </a:ext>
            </a:extLst>
          </p:cNvPr>
          <p:cNvSpPr>
            <a:spLocks noGrp="1"/>
          </p:cNvSpPr>
          <p:nvPr>
            <p:ph idx="1"/>
          </p:nvPr>
        </p:nvSpPr>
        <p:spPr/>
        <p:txBody>
          <a:bodyPr/>
          <a:lstStyle/>
          <a:p>
            <a:r>
              <a:rPr lang="de-DE" dirty="0"/>
              <a:t>Powerbank 13000mAh für 30€</a:t>
            </a:r>
          </a:p>
          <a:p>
            <a:r>
              <a:rPr lang="de-DE" dirty="0"/>
              <a:t>Theoretisch &gt;50h Videoaufnahme mit Pi </a:t>
            </a:r>
            <a:r>
              <a:rPr lang="de-DE" dirty="0" err="1"/>
              <a:t>zero</a:t>
            </a:r>
            <a:endParaRPr lang="de-DE" dirty="0"/>
          </a:p>
          <a:p>
            <a:r>
              <a:rPr lang="de-DE" dirty="0">
                <a:highlight>
                  <a:srgbClr val="FFFF00"/>
                </a:highlight>
              </a:rPr>
              <a:t>Längere Laufzeit, wenn nicht dauerhaft aufgezeichnet wird????</a:t>
            </a:r>
          </a:p>
          <a:p>
            <a:endParaRPr lang="de-DE" dirty="0"/>
          </a:p>
        </p:txBody>
      </p:sp>
    </p:spTree>
    <p:extLst>
      <p:ext uri="{BB962C8B-B14F-4D97-AF65-F5344CB8AC3E}">
        <p14:creationId xmlns:p14="http://schemas.microsoft.com/office/powerpoint/2010/main" val="39779609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0232DF-CBD2-400A-8B9D-ABA7DA7D9605}"/>
              </a:ext>
            </a:extLst>
          </p:cNvPr>
          <p:cNvSpPr>
            <a:spLocks noGrp="1"/>
          </p:cNvSpPr>
          <p:nvPr>
            <p:ph type="title"/>
          </p:nvPr>
        </p:nvSpPr>
        <p:spPr/>
        <p:txBody>
          <a:bodyPr/>
          <a:lstStyle/>
          <a:p>
            <a:r>
              <a:rPr lang="de-DE" dirty="0"/>
              <a:t>Fragen?</a:t>
            </a:r>
          </a:p>
        </p:txBody>
      </p:sp>
      <p:sp>
        <p:nvSpPr>
          <p:cNvPr id="3" name="Inhaltsplatzhalter 2">
            <a:extLst>
              <a:ext uri="{FF2B5EF4-FFF2-40B4-BE49-F238E27FC236}">
                <a16:creationId xmlns:a16="http://schemas.microsoft.com/office/drawing/2014/main" id="{FFF9A593-7BB3-4EAA-8DE4-D2BA845792BE}"/>
              </a:ext>
            </a:extLst>
          </p:cNvPr>
          <p:cNvSpPr>
            <a:spLocks noGrp="1"/>
          </p:cNvSpPr>
          <p:nvPr>
            <p:ph idx="1"/>
          </p:nvPr>
        </p:nvSpPr>
        <p:spPr/>
        <p:txBody>
          <a:bodyPr/>
          <a:lstStyle/>
          <a:p>
            <a:r>
              <a:rPr lang="de-DE" dirty="0">
                <a:highlight>
                  <a:srgbClr val="FFFF00"/>
                </a:highlight>
              </a:rPr>
              <a:t>Tolles selbstgemachtes </a:t>
            </a:r>
            <a:r>
              <a:rPr lang="de-DE" dirty="0" err="1">
                <a:highlight>
                  <a:srgbClr val="FFFF00"/>
                </a:highlight>
              </a:rPr>
              <a:t>gif</a:t>
            </a:r>
            <a:endParaRPr lang="de-DE" dirty="0">
              <a:highlight>
                <a:srgbClr val="FFFF00"/>
              </a:highlight>
            </a:endParaRPr>
          </a:p>
        </p:txBody>
      </p:sp>
    </p:spTree>
    <p:extLst>
      <p:ext uri="{BB962C8B-B14F-4D97-AF65-F5344CB8AC3E}">
        <p14:creationId xmlns:p14="http://schemas.microsoft.com/office/powerpoint/2010/main" val="1877097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3FBC9AF2-291C-4534-AD23-B919ED6F4D29}"/>
              </a:ext>
            </a:extLst>
          </p:cNvPr>
          <p:cNvSpPr>
            <a:spLocks noGrp="1"/>
          </p:cNvSpPr>
          <p:nvPr>
            <p:ph type="title"/>
          </p:nvPr>
        </p:nvSpPr>
        <p:spPr/>
        <p:txBody>
          <a:bodyPr/>
          <a:lstStyle/>
          <a:p>
            <a:endParaRPr lang="de-DE" dirty="0"/>
          </a:p>
        </p:txBody>
      </p:sp>
      <p:sp>
        <p:nvSpPr>
          <p:cNvPr id="5" name="Inhaltsplatzhalter 4">
            <a:extLst>
              <a:ext uri="{FF2B5EF4-FFF2-40B4-BE49-F238E27FC236}">
                <a16:creationId xmlns:a16="http://schemas.microsoft.com/office/drawing/2014/main" id="{0EE76EC5-E63A-495E-AB3B-715573634271}"/>
              </a:ext>
            </a:extLst>
          </p:cNvPr>
          <p:cNvSpPr>
            <a:spLocks noGrp="1"/>
          </p:cNvSpPr>
          <p:nvPr>
            <p:ph idx="1"/>
          </p:nvPr>
        </p:nvSpPr>
        <p:spPr/>
        <p:txBody>
          <a:bodyPr/>
          <a:lstStyle/>
          <a:p>
            <a:r>
              <a:rPr lang="de-DE" dirty="0"/>
              <a:t>Kommerzielle Produkte:</a:t>
            </a:r>
          </a:p>
          <a:p>
            <a:pPr lvl="1"/>
            <a:r>
              <a:rPr lang="de-DE" dirty="0"/>
              <a:t>Funktion</a:t>
            </a:r>
          </a:p>
          <a:p>
            <a:pPr lvl="1"/>
            <a:r>
              <a:rPr lang="de-DE" dirty="0"/>
              <a:t>Auflösung</a:t>
            </a:r>
          </a:p>
          <a:p>
            <a:pPr lvl="1"/>
            <a:r>
              <a:rPr lang="de-DE" dirty="0"/>
              <a:t>Einbindung / Konfigurationsmöglichkeiten</a:t>
            </a:r>
          </a:p>
          <a:p>
            <a:pPr lvl="1"/>
            <a:r>
              <a:rPr lang="de-DE" dirty="0"/>
              <a:t>Preis</a:t>
            </a:r>
          </a:p>
        </p:txBody>
      </p:sp>
    </p:spTree>
    <p:extLst>
      <p:ext uri="{BB962C8B-B14F-4D97-AF65-F5344CB8AC3E}">
        <p14:creationId xmlns:p14="http://schemas.microsoft.com/office/powerpoint/2010/main" val="1003157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906061-6744-44F4-9B24-A3CAD4E2CEBC}"/>
              </a:ext>
            </a:extLst>
          </p:cNvPr>
          <p:cNvSpPr>
            <a:spLocks noGrp="1"/>
          </p:cNvSpPr>
          <p:nvPr>
            <p:ph type="title"/>
          </p:nvPr>
        </p:nvSpPr>
        <p:spPr/>
        <p:txBody>
          <a:bodyPr/>
          <a:lstStyle/>
          <a:p>
            <a:endParaRPr lang="de-DE" dirty="0"/>
          </a:p>
        </p:txBody>
      </p:sp>
      <p:sp>
        <p:nvSpPr>
          <p:cNvPr id="3" name="Inhaltsplatzhalter 2">
            <a:extLst>
              <a:ext uri="{FF2B5EF4-FFF2-40B4-BE49-F238E27FC236}">
                <a16:creationId xmlns:a16="http://schemas.microsoft.com/office/drawing/2014/main" id="{B56C31EB-6AD5-439B-8257-128746A6CB30}"/>
              </a:ext>
            </a:extLst>
          </p:cNvPr>
          <p:cNvSpPr>
            <a:spLocks noGrp="1"/>
          </p:cNvSpPr>
          <p:nvPr>
            <p:ph idx="1"/>
          </p:nvPr>
        </p:nvSpPr>
        <p:spPr/>
        <p:txBody>
          <a:bodyPr/>
          <a:lstStyle/>
          <a:p>
            <a:endParaRPr lang="de-DE" dirty="0"/>
          </a:p>
        </p:txBody>
      </p:sp>
      <p:pic>
        <p:nvPicPr>
          <p:cNvPr id="4" name="Grafik 3" descr="Angebot 14.03.18">
            <a:extLst>
              <a:ext uri="{FF2B5EF4-FFF2-40B4-BE49-F238E27FC236}">
                <a16:creationId xmlns:a16="http://schemas.microsoft.com/office/drawing/2014/main" id="{CC42B3EF-BA2A-4031-B654-7655FBE2D505}"/>
              </a:ext>
            </a:extLst>
          </p:cNvPr>
          <p:cNvPicPr>
            <a:picLocks noChangeAspect="1"/>
          </p:cNvPicPr>
          <p:nvPr/>
        </p:nvPicPr>
        <p:blipFill>
          <a:blip r:embed="rId2"/>
          <a:stretch>
            <a:fillRect/>
          </a:stretch>
        </p:blipFill>
        <p:spPr>
          <a:xfrm>
            <a:off x="1300905" y="215661"/>
            <a:ext cx="2634505" cy="5097493"/>
          </a:xfrm>
          <a:prstGeom prst="rect">
            <a:avLst/>
          </a:prstGeom>
        </p:spPr>
      </p:pic>
      <p:sp>
        <p:nvSpPr>
          <p:cNvPr id="5" name="Textfeld 4">
            <a:extLst>
              <a:ext uri="{FF2B5EF4-FFF2-40B4-BE49-F238E27FC236}">
                <a16:creationId xmlns:a16="http://schemas.microsoft.com/office/drawing/2014/main" id="{223A453E-D58B-4589-BC39-63665198A389}"/>
              </a:ext>
            </a:extLst>
          </p:cNvPr>
          <p:cNvSpPr txBox="1"/>
          <p:nvPr/>
        </p:nvSpPr>
        <p:spPr>
          <a:xfrm>
            <a:off x="1319842" y="3429000"/>
            <a:ext cx="2225615"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de-DE" dirty="0"/>
              <a:t>Angebot 14.03.18</a:t>
            </a:r>
          </a:p>
        </p:txBody>
      </p:sp>
      <p:pic>
        <p:nvPicPr>
          <p:cNvPr id="6" name="Grafik 5">
            <a:extLst>
              <a:ext uri="{FF2B5EF4-FFF2-40B4-BE49-F238E27FC236}">
                <a16:creationId xmlns:a16="http://schemas.microsoft.com/office/drawing/2014/main" id="{5BBBA71F-717F-49B0-9E39-981425401A9E}"/>
              </a:ext>
            </a:extLst>
          </p:cNvPr>
          <p:cNvPicPr>
            <a:picLocks noChangeAspect="1"/>
          </p:cNvPicPr>
          <p:nvPr/>
        </p:nvPicPr>
        <p:blipFill>
          <a:blip r:embed="rId3"/>
          <a:stretch>
            <a:fillRect/>
          </a:stretch>
        </p:blipFill>
        <p:spPr>
          <a:xfrm>
            <a:off x="2665330" y="160306"/>
            <a:ext cx="2780053" cy="2769079"/>
          </a:xfrm>
          <a:prstGeom prst="rect">
            <a:avLst/>
          </a:prstGeom>
        </p:spPr>
      </p:pic>
      <p:pic>
        <p:nvPicPr>
          <p:cNvPr id="7" name="Grafik 6">
            <a:extLst>
              <a:ext uri="{FF2B5EF4-FFF2-40B4-BE49-F238E27FC236}">
                <a16:creationId xmlns:a16="http://schemas.microsoft.com/office/drawing/2014/main" id="{A24E2AC2-65F7-419A-A86B-B104426DBBEA}"/>
              </a:ext>
            </a:extLst>
          </p:cNvPr>
          <p:cNvPicPr>
            <a:picLocks noChangeAspect="1"/>
          </p:cNvPicPr>
          <p:nvPr/>
        </p:nvPicPr>
        <p:blipFill>
          <a:blip r:embed="rId4"/>
          <a:stretch>
            <a:fillRect/>
          </a:stretch>
        </p:blipFill>
        <p:spPr>
          <a:xfrm>
            <a:off x="7128580" y="30192"/>
            <a:ext cx="2066573" cy="6858000"/>
          </a:xfrm>
          <a:prstGeom prst="rect">
            <a:avLst/>
          </a:prstGeom>
        </p:spPr>
      </p:pic>
      <p:sp>
        <p:nvSpPr>
          <p:cNvPr id="8" name="Textfeld 7">
            <a:extLst>
              <a:ext uri="{FF2B5EF4-FFF2-40B4-BE49-F238E27FC236}">
                <a16:creationId xmlns:a16="http://schemas.microsoft.com/office/drawing/2014/main" id="{CE81B69B-B0FA-430E-AE4F-CD8E62FAB1DD}"/>
              </a:ext>
            </a:extLst>
          </p:cNvPr>
          <p:cNvSpPr txBox="1"/>
          <p:nvPr/>
        </p:nvSpPr>
        <p:spPr>
          <a:xfrm>
            <a:off x="7049058" y="4148742"/>
            <a:ext cx="2225615"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de-DE" dirty="0"/>
              <a:t>Angebot 18.04.18</a:t>
            </a:r>
          </a:p>
        </p:txBody>
      </p:sp>
    </p:spTree>
    <p:extLst>
      <p:ext uri="{BB962C8B-B14F-4D97-AF65-F5344CB8AC3E}">
        <p14:creationId xmlns:p14="http://schemas.microsoft.com/office/powerpoint/2010/main" val="3420773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87FB2B0-7D42-4222-A8BF-87058E78FB21}"/>
              </a:ext>
            </a:extLst>
          </p:cNvPr>
          <p:cNvSpPr>
            <a:spLocks noGrp="1"/>
          </p:cNvSpPr>
          <p:nvPr>
            <p:ph type="title"/>
          </p:nvPr>
        </p:nvSpPr>
        <p:spPr/>
        <p:txBody>
          <a:bodyPr/>
          <a:lstStyle/>
          <a:p>
            <a:r>
              <a:rPr lang="de-DE" dirty="0"/>
              <a:t>Verwendete Bauteile</a:t>
            </a:r>
          </a:p>
        </p:txBody>
      </p:sp>
      <p:sp>
        <p:nvSpPr>
          <p:cNvPr id="3" name="Inhaltsplatzhalter 2">
            <a:extLst>
              <a:ext uri="{FF2B5EF4-FFF2-40B4-BE49-F238E27FC236}">
                <a16:creationId xmlns:a16="http://schemas.microsoft.com/office/drawing/2014/main" id="{DF576A3D-493F-4998-AEA7-91B7C7E51590}"/>
              </a:ext>
            </a:extLst>
          </p:cNvPr>
          <p:cNvSpPr>
            <a:spLocks noGrp="1"/>
          </p:cNvSpPr>
          <p:nvPr>
            <p:ph type="body" idx="1"/>
          </p:nvPr>
        </p:nvSpPr>
        <p:spPr/>
        <p:txBody>
          <a:bodyPr>
            <a:normAutofit fontScale="40000" lnSpcReduction="20000"/>
          </a:bodyPr>
          <a:lstStyle/>
          <a:p>
            <a:r>
              <a:rPr lang="de-DE" dirty="0"/>
              <a:t>Raspberry Pi</a:t>
            </a:r>
          </a:p>
          <a:p>
            <a:r>
              <a:rPr lang="de-DE" dirty="0"/>
              <a:t>Kamera (IR vs. </a:t>
            </a:r>
            <a:r>
              <a:rPr lang="de-DE" dirty="0" err="1"/>
              <a:t>NoIR</a:t>
            </a:r>
            <a:r>
              <a:rPr lang="de-DE" dirty="0"/>
              <a:t>)</a:t>
            </a:r>
          </a:p>
          <a:p>
            <a:r>
              <a:rPr lang="de-DE" dirty="0"/>
              <a:t>Motion &amp; </a:t>
            </a:r>
            <a:r>
              <a:rPr lang="de-DE" dirty="0" err="1"/>
              <a:t>motioneyeOS</a:t>
            </a:r>
            <a:endParaRPr lang="de-DE" dirty="0"/>
          </a:p>
          <a:p>
            <a:r>
              <a:rPr lang="de-DE" dirty="0"/>
              <a:t>Ggf. alternatives OS oder Installation auf Raspbian (</a:t>
            </a:r>
            <a:r>
              <a:rPr lang="de-DE" dirty="0" err="1"/>
              <a:t>apt-get</a:t>
            </a:r>
            <a:r>
              <a:rPr lang="de-DE" dirty="0"/>
              <a:t>)</a:t>
            </a:r>
          </a:p>
        </p:txBody>
      </p:sp>
    </p:spTree>
    <p:extLst>
      <p:ext uri="{BB962C8B-B14F-4D97-AF65-F5344CB8AC3E}">
        <p14:creationId xmlns:p14="http://schemas.microsoft.com/office/powerpoint/2010/main" val="1419194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66157A9-F4A3-4055-A285-E20E392555C9}"/>
              </a:ext>
            </a:extLst>
          </p:cNvPr>
          <p:cNvSpPr>
            <a:spLocks noGrp="1"/>
          </p:cNvSpPr>
          <p:nvPr>
            <p:ph type="title"/>
          </p:nvPr>
        </p:nvSpPr>
        <p:spPr/>
        <p:txBody>
          <a:bodyPr/>
          <a:lstStyle/>
          <a:p>
            <a:r>
              <a:rPr lang="de-DE" dirty="0"/>
              <a:t>Raspberry Pi</a:t>
            </a:r>
          </a:p>
        </p:txBody>
      </p:sp>
      <p:pic>
        <p:nvPicPr>
          <p:cNvPr id="7" name="Inhaltsplatzhalter 6">
            <a:extLst>
              <a:ext uri="{FF2B5EF4-FFF2-40B4-BE49-F238E27FC236}">
                <a16:creationId xmlns:a16="http://schemas.microsoft.com/office/drawing/2014/main" id="{9791A06E-E0F1-4EE3-BDD5-E40860D182D9}"/>
              </a:ext>
            </a:extLst>
          </p:cNvPr>
          <p:cNvPicPr>
            <a:picLocks noGrp="1" noChangeAspect="1"/>
          </p:cNvPicPr>
          <p:nvPr>
            <p:ph idx="1"/>
          </p:nvPr>
        </p:nvPicPr>
        <p:blipFill>
          <a:blip r:embed="rId2"/>
          <a:stretch>
            <a:fillRect/>
          </a:stretch>
        </p:blipFill>
        <p:spPr>
          <a:xfrm>
            <a:off x="2974238" y="163668"/>
            <a:ext cx="5987770" cy="6530663"/>
          </a:xfrm>
        </p:spPr>
      </p:pic>
      <p:sp>
        <p:nvSpPr>
          <p:cNvPr id="8" name="Rechteck 7">
            <a:extLst>
              <a:ext uri="{FF2B5EF4-FFF2-40B4-BE49-F238E27FC236}">
                <a16:creationId xmlns:a16="http://schemas.microsoft.com/office/drawing/2014/main" id="{DF14A8A4-FD3F-4A86-9C11-C654E197E4A7}"/>
              </a:ext>
            </a:extLst>
          </p:cNvPr>
          <p:cNvSpPr/>
          <p:nvPr/>
        </p:nvSpPr>
        <p:spPr>
          <a:xfrm rot="5400000">
            <a:off x="297402" y="4694768"/>
            <a:ext cx="4572000" cy="646331"/>
          </a:xfrm>
          <a:prstGeom prst="rect">
            <a:avLst/>
          </a:prstGeom>
        </p:spPr>
        <p:txBody>
          <a:bodyPr>
            <a:spAutoFit/>
          </a:bodyPr>
          <a:lstStyle/>
          <a:p>
            <a:r>
              <a:rPr lang="de-DE" dirty="0"/>
              <a:t>http://raspi.tv/2018/raspberry-pi-3b-plus-family-photo-update-march-2018</a:t>
            </a:r>
          </a:p>
        </p:txBody>
      </p:sp>
    </p:spTree>
    <p:extLst>
      <p:ext uri="{BB962C8B-B14F-4D97-AF65-F5344CB8AC3E}">
        <p14:creationId xmlns:p14="http://schemas.microsoft.com/office/powerpoint/2010/main" val="3135701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66157A9-F4A3-4055-A285-E20E392555C9}"/>
              </a:ext>
            </a:extLst>
          </p:cNvPr>
          <p:cNvSpPr>
            <a:spLocks noGrp="1"/>
          </p:cNvSpPr>
          <p:nvPr>
            <p:ph type="title"/>
          </p:nvPr>
        </p:nvSpPr>
        <p:spPr/>
        <p:txBody>
          <a:bodyPr/>
          <a:lstStyle/>
          <a:p>
            <a:r>
              <a:rPr lang="de-DE" dirty="0"/>
              <a:t>Raspberry Pi</a:t>
            </a:r>
          </a:p>
        </p:txBody>
      </p:sp>
      <p:pic>
        <p:nvPicPr>
          <p:cNvPr id="7" name="Inhaltsplatzhalter 6">
            <a:extLst>
              <a:ext uri="{FF2B5EF4-FFF2-40B4-BE49-F238E27FC236}">
                <a16:creationId xmlns:a16="http://schemas.microsoft.com/office/drawing/2014/main" id="{9791A06E-E0F1-4EE3-BDD5-E40860D182D9}"/>
              </a:ext>
            </a:extLst>
          </p:cNvPr>
          <p:cNvPicPr>
            <a:picLocks noGrp="1" noChangeAspect="1"/>
          </p:cNvPicPr>
          <p:nvPr>
            <p:ph idx="1"/>
          </p:nvPr>
        </p:nvPicPr>
        <p:blipFill rotWithShape="1">
          <a:blip r:embed="rId3"/>
          <a:srcRect l="27984" t="71988" r="55030" b="16949"/>
          <a:stretch/>
        </p:blipFill>
        <p:spPr>
          <a:xfrm>
            <a:off x="982133" y="2438401"/>
            <a:ext cx="3383945" cy="2403533"/>
          </a:xfrm>
        </p:spPr>
      </p:pic>
      <p:sp>
        <p:nvSpPr>
          <p:cNvPr id="8" name="Rechteck 7">
            <a:extLst>
              <a:ext uri="{FF2B5EF4-FFF2-40B4-BE49-F238E27FC236}">
                <a16:creationId xmlns:a16="http://schemas.microsoft.com/office/drawing/2014/main" id="{DF14A8A4-FD3F-4A86-9C11-C654E197E4A7}"/>
              </a:ext>
            </a:extLst>
          </p:cNvPr>
          <p:cNvSpPr/>
          <p:nvPr/>
        </p:nvSpPr>
        <p:spPr>
          <a:xfrm>
            <a:off x="4686239" y="6077633"/>
            <a:ext cx="4572000" cy="646331"/>
          </a:xfrm>
          <a:prstGeom prst="rect">
            <a:avLst/>
          </a:prstGeom>
        </p:spPr>
        <p:txBody>
          <a:bodyPr>
            <a:spAutoFit/>
          </a:bodyPr>
          <a:lstStyle/>
          <a:p>
            <a:r>
              <a:rPr lang="de-DE" dirty="0"/>
              <a:t>http://raspi.tv/2018/raspberry-pi-3b-plus-family-photo-update-march-2018</a:t>
            </a:r>
          </a:p>
        </p:txBody>
      </p:sp>
      <p:pic>
        <p:nvPicPr>
          <p:cNvPr id="5" name="Inhaltsplatzhalter 6">
            <a:extLst>
              <a:ext uri="{FF2B5EF4-FFF2-40B4-BE49-F238E27FC236}">
                <a16:creationId xmlns:a16="http://schemas.microsoft.com/office/drawing/2014/main" id="{C76488DE-119C-4DD6-B3B0-9FB0850D6785}"/>
              </a:ext>
            </a:extLst>
          </p:cNvPr>
          <p:cNvPicPr>
            <a:picLocks noChangeAspect="1"/>
          </p:cNvPicPr>
          <p:nvPr/>
        </p:nvPicPr>
        <p:blipFill rotWithShape="1">
          <a:blip r:embed="rId3"/>
          <a:srcRect l="48911" t="50398" r="29177" b="33252"/>
          <a:stretch/>
        </p:blipFill>
        <p:spPr>
          <a:xfrm>
            <a:off x="4777924" y="2012273"/>
            <a:ext cx="4000694" cy="3255789"/>
          </a:xfrm>
          <a:prstGeom prst="rect">
            <a:avLst/>
          </a:prstGeom>
        </p:spPr>
      </p:pic>
    </p:spTree>
    <p:extLst>
      <p:ext uri="{BB962C8B-B14F-4D97-AF65-F5344CB8AC3E}">
        <p14:creationId xmlns:p14="http://schemas.microsoft.com/office/powerpoint/2010/main" val="3011109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09C15C7E-F4A5-488A-8E8D-3378367DF18D}"/>
              </a:ext>
            </a:extLst>
          </p:cNvPr>
          <p:cNvSpPr>
            <a:spLocks noGrp="1"/>
          </p:cNvSpPr>
          <p:nvPr>
            <p:ph type="title"/>
          </p:nvPr>
        </p:nvSpPr>
        <p:spPr/>
        <p:txBody>
          <a:bodyPr/>
          <a:lstStyle/>
          <a:p>
            <a:r>
              <a:rPr lang="de-DE" dirty="0"/>
              <a:t>Pin-Belegung</a:t>
            </a:r>
          </a:p>
        </p:txBody>
      </p:sp>
      <p:pic>
        <p:nvPicPr>
          <p:cNvPr id="7" name="Inhaltsplatzhalter 6">
            <a:extLst>
              <a:ext uri="{FF2B5EF4-FFF2-40B4-BE49-F238E27FC236}">
                <a16:creationId xmlns:a16="http://schemas.microsoft.com/office/drawing/2014/main" id="{6533E9D7-CEE3-4E5B-AD88-DE9C2E4C3F2C}"/>
              </a:ext>
            </a:extLst>
          </p:cNvPr>
          <p:cNvPicPr>
            <a:picLocks noGrp="1" noChangeAspect="1"/>
          </p:cNvPicPr>
          <p:nvPr>
            <p:ph idx="1"/>
          </p:nvPr>
        </p:nvPicPr>
        <p:blipFill>
          <a:blip r:embed="rId2"/>
          <a:stretch>
            <a:fillRect/>
          </a:stretch>
        </p:blipFill>
        <p:spPr>
          <a:xfrm>
            <a:off x="1335113" y="1935480"/>
            <a:ext cx="4266794" cy="3332163"/>
          </a:xfrm>
        </p:spPr>
      </p:pic>
      <p:sp>
        <p:nvSpPr>
          <p:cNvPr id="2" name="Textfeld 1">
            <a:extLst>
              <a:ext uri="{FF2B5EF4-FFF2-40B4-BE49-F238E27FC236}">
                <a16:creationId xmlns:a16="http://schemas.microsoft.com/office/drawing/2014/main" id="{622AC24C-3A73-4D39-AAF9-F383635378A3}"/>
              </a:ext>
            </a:extLst>
          </p:cNvPr>
          <p:cNvSpPr txBox="1"/>
          <p:nvPr/>
        </p:nvSpPr>
        <p:spPr>
          <a:xfrm>
            <a:off x="6142616" y="2216074"/>
            <a:ext cx="3141233" cy="646331"/>
          </a:xfrm>
          <a:prstGeom prst="rect">
            <a:avLst/>
          </a:prstGeom>
          <a:noFill/>
        </p:spPr>
        <p:txBody>
          <a:bodyPr wrap="square" rtlCol="0">
            <a:spAutoFit/>
          </a:bodyPr>
          <a:lstStyle/>
          <a:p>
            <a:r>
              <a:rPr lang="de-DE" dirty="0"/>
              <a:t>Was ist GPIO und wie funktioniert das?</a:t>
            </a:r>
          </a:p>
        </p:txBody>
      </p:sp>
    </p:spTree>
    <p:extLst>
      <p:ext uri="{BB962C8B-B14F-4D97-AF65-F5344CB8AC3E}">
        <p14:creationId xmlns:p14="http://schemas.microsoft.com/office/powerpoint/2010/main" val="31832003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EBEBEB"/>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0</TotalTime>
  <Words>796</Words>
  <Application>Microsoft Office PowerPoint</Application>
  <PresentationFormat>Bildschirmpräsentation (4:3)</PresentationFormat>
  <Paragraphs>196</Paragraphs>
  <Slides>38</Slides>
  <Notes>6</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38</vt:i4>
      </vt:variant>
    </vt:vector>
  </HeadingPairs>
  <TitlesOfParts>
    <vt:vector size="44" baseType="lpstr">
      <vt:lpstr>Arial</vt:lpstr>
      <vt:lpstr>Calibri</vt:lpstr>
      <vt:lpstr>Consolas</vt:lpstr>
      <vt:lpstr>Corbel</vt:lpstr>
      <vt:lpstr>Wingdings</vt:lpstr>
      <vt:lpstr>Parallax</vt:lpstr>
      <vt:lpstr>Nachtsicht-IP-Kamera</vt:lpstr>
      <vt:lpstr>Agenda</vt:lpstr>
      <vt:lpstr>Marktanalyse</vt:lpstr>
      <vt:lpstr>PowerPoint-Präsentation</vt:lpstr>
      <vt:lpstr>PowerPoint-Präsentation</vt:lpstr>
      <vt:lpstr>Verwendete Bauteile</vt:lpstr>
      <vt:lpstr>Raspberry Pi</vt:lpstr>
      <vt:lpstr>Raspberry Pi</vt:lpstr>
      <vt:lpstr>Pin-Belegung</vt:lpstr>
      <vt:lpstr>Kamera</vt:lpstr>
      <vt:lpstr>Elektromagnetische Wellen</vt:lpstr>
      <vt:lpstr>Filter bei normalen Kameras</vt:lpstr>
      <vt:lpstr>motioneyeOS</vt:lpstr>
      <vt:lpstr>motioneyeOS</vt:lpstr>
      <vt:lpstr>Raspbian mit Motion</vt:lpstr>
      <vt:lpstr>Einrichtung Netzwerk</vt:lpstr>
      <vt:lpstr>Einrichtung Netzwerk</vt:lpstr>
      <vt:lpstr>DEMO</vt:lpstr>
      <vt:lpstr>Bewertung</vt:lpstr>
      <vt:lpstr>Bewertung </vt:lpstr>
      <vt:lpstr>Unser finaler Prototyp</vt:lpstr>
      <vt:lpstr>PowerPoint-Präsentation</vt:lpstr>
      <vt:lpstr>LED im Testbetrieb</vt:lpstr>
      <vt:lpstr>Einbau LEDs        </vt:lpstr>
      <vt:lpstr>Einbau LEDs</vt:lpstr>
      <vt:lpstr>DEMO</vt:lpstr>
      <vt:lpstr>Anwendungsbereiche &amp; Erweiterungsideen</vt:lpstr>
      <vt:lpstr>LED geschaltet</vt:lpstr>
      <vt:lpstr>LED geschaltet</vt:lpstr>
      <vt:lpstr>Medizin</vt:lpstr>
      <vt:lpstr>Überwachung</vt:lpstr>
      <vt:lpstr>Babyfon</vt:lpstr>
      <vt:lpstr>Audio</vt:lpstr>
      <vt:lpstr>Automatischer Upload</vt:lpstr>
      <vt:lpstr>Autarke Kamera</vt:lpstr>
      <vt:lpstr>Autarke Kamera</vt:lpstr>
      <vt:lpstr>Autarke Kamera</vt:lpstr>
      <vt:lpstr>Fragen?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Nachtsicht-IP-Kamera mit dem Raspberry PI und der NoIR Camera</dc:title>
  <dc:creator>Dominik Mpunkt</dc:creator>
  <cp:lastModifiedBy>Dominik Mpunkt</cp:lastModifiedBy>
  <cp:revision>30</cp:revision>
  <dcterms:created xsi:type="dcterms:W3CDTF">2018-03-22T19:21:51Z</dcterms:created>
  <dcterms:modified xsi:type="dcterms:W3CDTF">2018-04-29T20:19:57Z</dcterms:modified>
</cp:coreProperties>
</file>

<file path=docProps/thumbnail.jpeg>
</file>